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1" r:id="rId3"/>
    <p:sldId id="257" r:id="rId4"/>
    <p:sldId id="262" r:id="rId5"/>
    <p:sldId id="260" r:id="rId6"/>
    <p:sldId id="270" r:id="rId7"/>
    <p:sldId id="265" r:id="rId8"/>
    <p:sldId id="259" r:id="rId9"/>
    <p:sldId id="271" r:id="rId10"/>
    <p:sldId id="258" r:id="rId11"/>
    <p:sldId id="272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3" r:id="rId20"/>
    <p:sldId id="289" r:id="rId21"/>
    <p:sldId id="285" r:id="rId22"/>
    <p:sldId id="287" r:id="rId23"/>
    <p:sldId id="288" r:id="rId24"/>
    <p:sldId id="282" r:id="rId25"/>
    <p:sldId id="263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B0"/>
    <a:srgbClr val="A44AA5"/>
    <a:srgbClr val="3F48CC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6517" autoAdjust="0"/>
  </p:normalViewPr>
  <p:slideViewPr>
    <p:cSldViewPr snapToGrid="0">
      <p:cViewPr varScale="1">
        <p:scale>
          <a:sx n="91" d="100"/>
          <a:sy n="91" d="100"/>
        </p:scale>
        <p:origin x="19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531A-9F7F-42DA-9BF4-68354A1BE72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6A76-A750-4AA4-9E57-1FFD7107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41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6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9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68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81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9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304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15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2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58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18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22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Bluetooth à expliquer</a:t>
            </a:r>
          </a:p>
          <a:p>
            <a:r>
              <a:rPr lang="fr-FR" dirty="0"/>
              <a:t>Pourquoi HC05</a:t>
            </a:r>
          </a:p>
          <a:p>
            <a:r>
              <a:rPr lang="fr-FR" dirty="0"/>
              <a:t>HC05 est un module qui peut être maitre ou esclave : demande donc une initialisation du module avant utilisation</a:t>
            </a:r>
          </a:p>
          <a:p>
            <a:r>
              <a:rPr lang="fr-FR" dirty="0"/>
              <a:t>Explication de chaque données de la trame : insister sur le changement entre Degré et rotation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514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Problème alim : au début pas d’abaisseur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96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du NRF à expliquer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8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8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 de ce qu’est ce schéma (visualisation de tous les composants de chaque partie.</a:t>
            </a:r>
          </a:p>
          <a:p>
            <a:r>
              <a:rPr lang="fr-FR" dirty="0"/>
              <a:t>Pourquoi 2 </a:t>
            </a:r>
            <a:r>
              <a:rPr lang="fr-FR" dirty="0" err="1"/>
              <a:t>arduino</a:t>
            </a:r>
            <a:r>
              <a:rPr lang="fr-FR" dirty="0"/>
              <a:t> : NRF </a:t>
            </a:r>
          </a:p>
          <a:p>
            <a:r>
              <a:rPr lang="fr-FR" dirty="0"/>
              <a:t>Pourquoi des abaisseurs de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71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22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2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ce nouveau LCD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16A76-A750-4AA4-9E57-1FFD71075D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8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0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9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72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2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4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7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0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7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8103-2CEF-4A96-8C73-A5166B561DBB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7800-869D-4288-ACF4-88E805FBE2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817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2EF8541-68BA-4750-9DD6-C19FC477D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034" y="2044102"/>
            <a:ext cx="6858000" cy="2527964"/>
          </a:xfrm>
        </p:spPr>
        <p:txBody>
          <a:bodyPr>
            <a:normAutofit/>
          </a:bodyPr>
          <a:lstStyle/>
          <a:p>
            <a:pPr algn="ctr"/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Amélioration d’une table</a:t>
            </a:r>
            <a:br>
              <a:rPr lang="fr-FR" sz="5400" b="1" i="1" u="sng" dirty="0">
                <a:solidFill>
                  <a:srgbClr val="FFFFFF"/>
                </a:solidFill>
                <a:latin typeface="+mn-lt"/>
              </a:rPr>
            </a:br>
            <a:r>
              <a:rPr lang="fr-FR" sz="5400" b="1" i="1" u="sng" dirty="0">
                <a:solidFill>
                  <a:srgbClr val="FFFFFF"/>
                </a:solidFill>
                <a:latin typeface="+mn-lt"/>
              </a:rPr>
              <a:t>rotative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AD9454-3AFA-47DD-913A-A7584AA0925A}"/>
              </a:ext>
            </a:extLst>
          </p:cNvPr>
          <p:cNvSpPr txBox="1"/>
          <p:nvPr/>
        </p:nvSpPr>
        <p:spPr>
          <a:xfrm>
            <a:off x="45913" y="5818213"/>
            <a:ext cx="1623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Lupa</a:t>
            </a:r>
            <a:r>
              <a:rPr lang="fr-FR" sz="1400" dirty="0"/>
              <a:t> Valentin</a:t>
            </a:r>
          </a:p>
          <a:p>
            <a:r>
              <a:rPr lang="fr-FR" sz="1400" dirty="0" err="1"/>
              <a:t>Malbranque</a:t>
            </a:r>
            <a:r>
              <a:rPr lang="fr-FR" sz="1400" dirty="0"/>
              <a:t> Louis</a:t>
            </a:r>
          </a:p>
          <a:p>
            <a:r>
              <a:rPr lang="fr-FR" sz="1400" dirty="0" err="1"/>
              <a:t>Vacheron</a:t>
            </a:r>
            <a:r>
              <a:rPr lang="fr-FR" sz="1400" dirty="0"/>
              <a:t> Guillaume</a:t>
            </a:r>
          </a:p>
          <a:p>
            <a:r>
              <a:rPr lang="fr-FR" sz="1400" dirty="0"/>
              <a:t>Verpoort Alexia</a:t>
            </a:r>
          </a:p>
        </p:txBody>
      </p:sp>
    </p:spTree>
    <p:extLst>
      <p:ext uri="{BB962C8B-B14F-4D97-AF65-F5344CB8AC3E}">
        <p14:creationId xmlns:p14="http://schemas.microsoft.com/office/powerpoint/2010/main" val="135785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II/ Focus 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stacking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7A9211DF-0FDC-412E-88D6-39B8B97D32BD}"/>
              </a:ext>
            </a:extLst>
          </p:cNvPr>
          <p:cNvSpPr/>
          <p:nvPr/>
        </p:nvSpPr>
        <p:spPr>
          <a:xfrm>
            <a:off x="1177038" y="18272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Amélioration supplémentaire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25E7D50-2867-480E-BF8F-9061D45B4503}"/>
              </a:ext>
            </a:extLst>
          </p:cNvPr>
          <p:cNvSpPr txBox="1"/>
          <p:nvPr/>
        </p:nvSpPr>
        <p:spPr>
          <a:xfrm>
            <a:off x="1519236" y="177272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prendre des photos avec différentes mises au point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6589A4-BD1A-4573-81D5-9A6D6F978E88}"/>
              </a:ext>
            </a:extLst>
          </p:cNvPr>
          <p:cNvSpPr/>
          <p:nvPr/>
        </p:nvSpPr>
        <p:spPr>
          <a:xfrm>
            <a:off x="1177037" y="268574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14C68E8-1C2E-44DC-98CC-0D90723554A1}"/>
              </a:ext>
            </a:extLst>
          </p:cNvPr>
          <p:cNvSpPr txBox="1"/>
          <p:nvPr/>
        </p:nvSpPr>
        <p:spPr>
          <a:xfrm>
            <a:off x="1519236" y="260855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Commande du moteur avec application</a:t>
            </a:r>
          </a:p>
        </p:txBody>
      </p:sp>
      <p:pic>
        <p:nvPicPr>
          <p:cNvPr id="5" name="Image 4" descr="Une image contenant équipement électronique, ciel, appareil photo&#10;&#10;Description générée automatiquement">
            <a:extLst>
              <a:ext uri="{FF2B5EF4-FFF2-40B4-BE49-F238E27FC236}">
                <a16:creationId xmlns:a16="http://schemas.microsoft.com/office/drawing/2014/main" id="{CE6FF376-8962-4599-88A7-CC332EEBE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7446"/>
          <a:stretch/>
        </p:blipFill>
        <p:spPr>
          <a:xfrm>
            <a:off x="7657000" y="1539702"/>
            <a:ext cx="3730336" cy="327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114A31-DFC2-4D83-B55E-38CCBF034D1D}"/>
              </a:ext>
            </a:extLst>
          </p:cNvPr>
          <p:cNvSpPr txBox="1"/>
          <p:nvPr/>
        </p:nvSpPr>
        <p:spPr>
          <a:xfrm>
            <a:off x="560388" y="354179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Réception information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278BCED-D916-4176-95CE-DD5BA47AF2BE}"/>
              </a:ext>
            </a:extLst>
          </p:cNvPr>
          <p:cNvSpPr txBox="1"/>
          <p:nvPr/>
        </p:nvSpPr>
        <p:spPr>
          <a:xfrm>
            <a:off x="2616871" y="3538016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Prise de photo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C98ECE6-4CBF-40BA-9551-2966BB0E7E54}"/>
              </a:ext>
            </a:extLst>
          </p:cNvPr>
          <p:cNvSpPr txBox="1"/>
          <p:nvPr/>
        </p:nvSpPr>
        <p:spPr>
          <a:xfrm>
            <a:off x="4650456" y="3537855"/>
            <a:ext cx="128782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Rotation 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5F03DF-6E16-41CC-8C33-0562559E86C9}"/>
              </a:ext>
            </a:extLst>
          </p:cNvPr>
          <p:cNvCxnSpPr>
            <a:stCxn id="6" idx="3"/>
            <a:endCxn id="77" idx="1"/>
          </p:cNvCxnSpPr>
          <p:nvPr/>
        </p:nvCxnSpPr>
        <p:spPr>
          <a:xfrm flipV="1">
            <a:off x="1848217" y="3861182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267EA61-5D65-4D5C-97FE-262F8A197454}"/>
              </a:ext>
            </a:extLst>
          </p:cNvPr>
          <p:cNvCxnSpPr/>
          <p:nvPr/>
        </p:nvCxnSpPr>
        <p:spPr>
          <a:xfrm flipV="1">
            <a:off x="3892670" y="3857241"/>
            <a:ext cx="768654" cy="377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FC8599A-F0D4-43B8-8089-95010E152640}"/>
              </a:ext>
            </a:extLst>
          </p:cNvPr>
          <p:cNvCxnSpPr>
            <a:stCxn id="78" idx="2"/>
          </p:cNvCxnSpPr>
          <p:nvPr/>
        </p:nvCxnSpPr>
        <p:spPr>
          <a:xfrm flipH="1">
            <a:off x="5294370" y="4184186"/>
            <a:ext cx="1" cy="487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39F76C5-8CA9-4053-A4B4-10709DCDA804}"/>
              </a:ext>
            </a:extLst>
          </p:cNvPr>
          <p:cNvCxnSpPr/>
          <p:nvPr/>
        </p:nvCxnSpPr>
        <p:spPr>
          <a:xfrm flipH="1">
            <a:off x="3260785" y="4672013"/>
            <a:ext cx="203358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9C0472C-D533-48AB-85C1-7B81C8A7E452}"/>
              </a:ext>
            </a:extLst>
          </p:cNvPr>
          <p:cNvCxnSpPr>
            <a:endCxn id="77" idx="2"/>
          </p:cNvCxnSpPr>
          <p:nvPr/>
        </p:nvCxnSpPr>
        <p:spPr>
          <a:xfrm flipV="1">
            <a:off x="3260785" y="4184347"/>
            <a:ext cx="1" cy="4876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>
            <a:extLst>
              <a:ext uri="{FF2B5EF4-FFF2-40B4-BE49-F238E27FC236}">
                <a16:creationId xmlns:a16="http://schemas.microsoft.com/office/drawing/2014/main" id="{54281096-AE2A-480F-92DB-80E45095A8E4}"/>
              </a:ext>
            </a:extLst>
          </p:cNvPr>
          <p:cNvSpPr/>
          <p:nvPr/>
        </p:nvSpPr>
        <p:spPr>
          <a:xfrm>
            <a:off x="1171257" y="525755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B6C2A62-6200-4C2A-B846-33503E22E155}"/>
              </a:ext>
            </a:extLst>
          </p:cNvPr>
          <p:cNvSpPr txBox="1"/>
          <p:nvPr/>
        </p:nvSpPr>
        <p:spPr>
          <a:xfrm>
            <a:off x="1519235" y="5203181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des différentes rotations entre chaque photo grâce à réglage manuel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C90DCE8-70C2-44C9-B8FD-634163E6AB19}"/>
              </a:ext>
            </a:extLst>
          </p:cNvPr>
          <p:cNvSpPr/>
          <p:nvPr/>
        </p:nvSpPr>
        <p:spPr>
          <a:xfrm>
            <a:off x="1171257" y="587533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9B7F5F8-7C01-46E9-81F8-F0DC3D75B527}"/>
              </a:ext>
            </a:extLst>
          </p:cNvPr>
          <p:cNvSpPr txBox="1"/>
          <p:nvPr/>
        </p:nvSpPr>
        <p:spPr>
          <a:xfrm>
            <a:off x="1531970" y="5775459"/>
            <a:ext cx="7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Branchement des appareils photo directement sur le nouveau PCB </a:t>
            </a:r>
          </a:p>
        </p:txBody>
      </p:sp>
    </p:spTree>
    <p:extLst>
      <p:ext uri="{BB962C8B-B14F-4D97-AF65-F5344CB8AC3E}">
        <p14:creationId xmlns:p14="http://schemas.microsoft.com/office/powerpoint/2010/main" val="26706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E4D4337-1A42-4942-A60B-C2C80693EDF0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7ED61F-98C4-4BBE-9CF5-B52E2E63490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Besoin d’un nouveau mode : le mode en temps réel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26C7044A-5DCB-4FEB-A898-BC8F731F9E39}"/>
              </a:ext>
            </a:extLst>
          </p:cNvPr>
          <p:cNvCxnSpPr/>
          <p:nvPr/>
        </p:nvCxnSpPr>
        <p:spPr>
          <a:xfrm>
            <a:off x="5503985" y="1382713"/>
            <a:ext cx="592015" cy="347662"/>
          </a:xfrm>
          <a:prstGeom prst="bentConnector3">
            <a:avLst>
              <a:gd name="adj1" fmla="val 99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15C59BB-2BD4-4727-8E3F-14395D1F7B89}"/>
              </a:ext>
            </a:extLst>
          </p:cNvPr>
          <p:cNvSpPr txBox="1"/>
          <p:nvPr/>
        </p:nvSpPr>
        <p:spPr>
          <a:xfrm>
            <a:off x="6103510" y="1515514"/>
            <a:ext cx="47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Rotation selon une durée ou un nombre de tours</a:t>
            </a: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F9F306-FE5F-40D2-BD7C-F73840238050}"/>
              </a:ext>
            </a:extLst>
          </p:cNvPr>
          <p:cNvSpPr/>
          <p:nvPr/>
        </p:nvSpPr>
        <p:spPr>
          <a:xfrm>
            <a:off x="2060712" y="206573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9A479FA-1EE1-4184-A8C2-EDF9C48F2830}"/>
              </a:ext>
            </a:extLst>
          </p:cNvPr>
          <p:cNvSpPr txBox="1"/>
          <p:nvPr/>
        </p:nvSpPr>
        <p:spPr>
          <a:xfrm>
            <a:off x="2307124" y="1981424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d’adapter la trame </a:t>
            </a:r>
            <a:r>
              <a:rPr lang="fr-FR" dirty="0" err="1"/>
              <a:t>pré-existante</a:t>
            </a:r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77E2B931-D935-49C1-BD96-CE65D1DF0BBA}"/>
              </a:ext>
            </a:extLst>
          </p:cNvPr>
          <p:cNvSpPr/>
          <p:nvPr/>
        </p:nvSpPr>
        <p:spPr>
          <a:xfrm>
            <a:off x="1177038" y="265893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7F34B25-5CE0-4FB9-9A65-AF3699BBD567}"/>
              </a:ext>
            </a:extLst>
          </p:cNvPr>
          <p:cNvSpPr txBox="1"/>
          <p:nvPr/>
        </p:nvSpPr>
        <p:spPr>
          <a:xfrm>
            <a:off x="1519237" y="2601561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différents modes avec des spécificités de trame</a:t>
            </a:r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EC9E61C-3EDC-4401-B8E1-2C5AB2F8F2E4}"/>
              </a:ext>
            </a:extLst>
          </p:cNvPr>
          <p:cNvSpPr/>
          <p:nvPr/>
        </p:nvSpPr>
        <p:spPr>
          <a:xfrm>
            <a:off x="2060712" y="32092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FC95A4-6E73-46C0-AA7B-583CF1221B76}"/>
              </a:ext>
            </a:extLst>
          </p:cNvPr>
          <p:cNvSpPr txBox="1"/>
          <p:nvPr/>
        </p:nvSpPr>
        <p:spPr>
          <a:xfrm>
            <a:off x="2479431" y="313006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: ID 0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10F45352-C3B6-4EB2-A92F-11F56DC2650D}"/>
              </a:ext>
            </a:extLst>
          </p:cNvPr>
          <p:cNvSpPr txBox="1"/>
          <p:nvPr/>
        </p:nvSpPr>
        <p:spPr>
          <a:xfrm>
            <a:off x="2479431" y="354965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: ID 1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8D9B9D8F-EC88-4556-A984-0D6FF7235F74}"/>
              </a:ext>
            </a:extLst>
          </p:cNvPr>
          <p:cNvSpPr/>
          <p:nvPr/>
        </p:nvSpPr>
        <p:spPr>
          <a:xfrm>
            <a:off x="2060712" y="36090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571324E8-756D-45C9-BF54-84C51BA159F3}"/>
              </a:ext>
            </a:extLst>
          </p:cNvPr>
          <p:cNvSpPr/>
          <p:nvPr/>
        </p:nvSpPr>
        <p:spPr>
          <a:xfrm>
            <a:off x="2060712" y="40538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FBD82B0-2DD9-43D0-912B-2DA999A004D1}"/>
              </a:ext>
            </a:extLst>
          </p:cNvPr>
          <p:cNvSpPr txBox="1"/>
          <p:nvPr/>
        </p:nvSpPr>
        <p:spPr>
          <a:xfrm>
            <a:off x="2479431" y="394217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pause : ID 3</a:t>
            </a:r>
          </a:p>
        </p:txBody>
      </p:sp>
      <p:sp>
        <p:nvSpPr>
          <p:cNvPr id="83" name="Flèche : droite 82">
            <a:extLst>
              <a:ext uri="{FF2B5EF4-FFF2-40B4-BE49-F238E27FC236}">
                <a16:creationId xmlns:a16="http://schemas.microsoft.com/office/drawing/2014/main" id="{CA1B0F83-41EA-4B84-858A-16DE6E2490EA}"/>
              </a:ext>
            </a:extLst>
          </p:cNvPr>
          <p:cNvSpPr/>
          <p:nvPr/>
        </p:nvSpPr>
        <p:spPr>
          <a:xfrm>
            <a:off x="2060712" y="44897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6B4D856-C50C-4F63-BBBB-16DE3D980D95}"/>
              </a:ext>
            </a:extLst>
          </p:cNvPr>
          <p:cNvSpPr txBox="1"/>
          <p:nvPr/>
        </p:nvSpPr>
        <p:spPr>
          <a:xfrm>
            <a:off x="2479431" y="441048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arrêt : ID 4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14FBFCBF-1CC6-4A79-BD3F-A0AEAD77B753}"/>
              </a:ext>
            </a:extLst>
          </p:cNvPr>
          <p:cNvSpPr txBox="1"/>
          <p:nvPr/>
        </p:nvSpPr>
        <p:spPr>
          <a:xfrm>
            <a:off x="2479431" y="483007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Magnéto </a:t>
            </a:r>
            <a:r>
              <a:rPr lang="fr-FR" dirty="0" err="1"/>
              <a:t>focus_stacking</a:t>
            </a:r>
            <a:r>
              <a:rPr lang="fr-FR" dirty="0"/>
              <a:t> : ID 5</a:t>
            </a:r>
          </a:p>
        </p:txBody>
      </p:sp>
      <p:sp>
        <p:nvSpPr>
          <p:cNvPr id="90" name="Flèche : droite 89">
            <a:extLst>
              <a:ext uri="{FF2B5EF4-FFF2-40B4-BE49-F238E27FC236}">
                <a16:creationId xmlns:a16="http://schemas.microsoft.com/office/drawing/2014/main" id="{01C78403-D1E0-471B-BCB8-40160D43925A}"/>
              </a:ext>
            </a:extLst>
          </p:cNvPr>
          <p:cNvSpPr/>
          <p:nvPr/>
        </p:nvSpPr>
        <p:spPr>
          <a:xfrm>
            <a:off x="2060712" y="488950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D2B11B0A-7D81-406B-8C6E-EA5298AE949A}"/>
              </a:ext>
            </a:extLst>
          </p:cNvPr>
          <p:cNvSpPr/>
          <p:nvPr/>
        </p:nvSpPr>
        <p:spPr>
          <a:xfrm>
            <a:off x="2060712" y="53342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DFB6A10B-9E75-4244-8953-C43EB2B2CE77}"/>
              </a:ext>
            </a:extLst>
          </p:cNvPr>
          <p:cNvSpPr txBox="1"/>
          <p:nvPr/>
        </p:nvSpPr>
        <p:spPr>
          <a:xfrm>
            <a:off x="2447680" y="5246688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aux périphériques: ID 7</a:t>
            </a:r>
          </a:p>
        </p:txBody>
      </p:sp>
      <p:sp>
        <p:nvSpPr>
          <p:cNvPr id="93" name="Flèche : droite 92">
            <a:extLst>
              <a:ext uri="{FF2B5EF4-FFF2-40B4-BE49-F238E27FC236}">
                <a16:creationId xmlns:a16="http://schemas.microsoft.com/office/drawing/2014/main" id="{644C7D14-2013-462E-8919-1AB3797B48AF}"/>
              </a:ext>
            </a:extLst>
          </p:cNvPr>
          <p:cNvSpPr/>
          <p:nvPr/>
        </p:nvSpPr>
        <p:spPr>
          <a:xfrm>
            <a:off x="2064017" y="573921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D9080E0-30B9-4111-A05D-0E57CA1BED0D}"/>
              </a:ext>
            </a:extLst>
          </p:cNvPr>
          <p:cNvSpPr txBox="1"/>
          <p:nvPr/>
        </p:nvSpPr>
        <p:spPr>
          <a:xfrm>
            <a:off x="2454404" y="5669929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Paramétrage </a:t>
            </a:r>
            <a:r>
              <a:rPr lang="fr-FR" dirty="0" err="1"/>
              <a:t>focus_stacking</a:t>
            </a:r>
            <a:r>
              <a:rPr lang="fr-FR" dirty="0"/>
              <a:t>: ID 8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7DEEB67-700B-460B-A25E-BF839412EDE4}"/>
              </a:ext>
            </a:extLst>
          </p:cNvPr>
          <p:cNvSpPr/>
          <p:nvPr/>
        </p:nvSpPr>
        <p:spPr>
          <a:xfrm>
            <a:off x="1172019" y="620077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774F10A-20FA-4F0F-A537-D46886D163E4}"/>
              </a:ext>
            </a:extLst>
          </p:cNvPr>
          <p:cNvSpPr txBox="1"/>
          <p:nvPr/>
        </p:nvSpPr>
        <p:spPr>
          <a:xfrm>
            <a:off x="1547813" y="6157778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Chaque trame commence par ID_COMMANDE, ID_MODE</a:t>
            </a:r>
          </a:p>
        </p:txBody>
      </p:sp>
    </p:spTree>
    <p:extLst>
      <p:ext uri="{BB962C8B-B14F-4D97-AF65-F5344CB8AC3E}">
        <p14:creationId xmlns:p14="http://schemas.microsoft.com/office/powerpoint/2010/main" val="282408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B9D7331-0E50-4BCD-A2CF-AF1D9DBA2541}"/>
              </a:ext>
            </a:extLst>
          </p:cNvPr>
          <p:cNvSpPr/>
          <p:nvPr/>
        </p:nvSpPr>
        <p:spPr>
          <a:xfrm>
            <a:off x="1177038" y="112236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9125027-BACF-4007-86B4-AEA0A45C2CF9}"/>
              </a:ext>
            </a:extLst>
          </p:cNvPr>
          <p:cNvSpPr txBox="1"/>
          <p:nvPr/>
        </p:nvSpPr>
        <p:spPr>
          <a:xfrm>
            <a:off x="1519237" y="1059617"/>
            <a:ext cx="649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du boitier de commande à un périphérique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13FB2ADC-7A75-477B-9557-70CA61100AD3}"/>
              </a:ext>
            </a:extLst>
          </p:cNvPr>
          <p:cNvSpPr/>
          <p:nvPr/>
        </p:nvSpPr>
        <p:spPr>
          <a:xfrm>
            <a:off x="2007958" y="16351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0410C55-F7EC-45E5-AACA-FCED1851A608}"/>
              </a:ext>
            </a:extLst>
          </p:cNvPr>
          <p:cNvSpPr txBox="1"/>
          <p:nvPr/>
        </p:nvSpPr>
        <p:spPr>
          <a:xfrm>
            <a:off x="2254370" y="155948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des caractéristiques serveurs BLE</a:t>
            </a:r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3A8AD60-F31F-4C50-902D-BA9228ED9C2E}"/>
              </a:ext>
            </a:extLst>
          </p:cNvPr>
          <p:cNvSpPr/>
          <p:nvPr/>
        </p:nvSpPr>
        <p:spPr>
          <a:xfrm>
            <a:off x="2002033" y="220565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BD63759-4F85-48FD-A469-6262EB140780}"/>
              </a:ext>
            </a:extLst>
          </p:cNvPr>
          <p:cNvSpPr txBox="1"/>
          <p:nvPr/>
        </p:nvSpPr>
        <p:spPr>
          <a:xfrm>
            <a:off x="2245991" y="2097465"/>
            <a:ext cx="946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 fonctionnement pour appareils photo grâce à un thread et chaine de caractère simulant les caractéristiques</a:t>
            </a:r>
          </a:p>
        </p:txBody>
      </p:sp>
      <p:sp>
        <p:nvSpPr>
          <p:cNvPr id="2" name="Zone de texte 1171020081">
            <a:extLst>
              <a:ext uri="{FF2B5EF4-FFF2-40B4-BE49-F238E27FC236}">
                <a16:creationId xmlns:a16="http://schemas.microsoft.com/office/drawing/2014/main" id="{40DBFB93-1758-49D7-8414-E0A479364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252" y="3280224"/>
            <a:ext cx="860425" cy="4794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0F0B2D-CD3A-42AB-8816-7F2D60E4D587}"/>
              </a:ext>
            </a:extLst>
          </p:cNvPr>
          <p:cNvCxnSpPr/>
          <p:nvPr/>
        </p:nvCxnSpPr>
        <p:spPr>
          <a:xfrm>
            <a:off x="2719265" y="351296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 de texte 1171020083">
            <a:extLst>
              <a:ext uri="{FF2B5EF4-FFF2-40B4-BE49-F238E27FC236}">
                <a16:creationId xmlns:a16="http://schemas.microsoft.com/office/drawing/2014/main" id="{3C1A926F-A1F1-48FD-9732-7508ECBF6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431" y="327555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1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522EB84D-97B7-44BE-ACE5-070EDD1519CA}"/>
              </a:ext>
            </a:extLst>
          </p:cNvPr>
          <p:cNvCxnSpPr/>
          <p:nvPr/>
        </p:nvCxnSpPr>
        <p:spPr>
          <a:xfrm>
            <a:off x="7528446" y="349035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 de texte 1171020085">
            <a:extLst>
              <a:ext uri="{FF2B5EF4-FFF2-40B4-BE49-F238E27FC236}">
                <a16:creationId xmlns:a16="http://schemas.microsoft.com/office/drawing/2014/main" id="{F1F0F890-B608-4D52-BC11-E50E12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007" y="3328027"/>
            <a:ext cx="1189038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Réalisation tâche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EC94BAD-20F7-46C6-BF61-8B2E11293E75}"/>
              </a:ext>
            </a:extLst>
          </p:cNvPr>
          <p:cNvCxnSpPr/>
          <p:nvPr/>
        </p:nvCxnSpPr>
        <p:spPr>
          <a:xfrm>
            <a:off x="8953039" y="3715164"/>
            <a:ext cx="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 de texte 1171020088">
            <a:extLst>
              <a:ext uri="{FF2B5EF4-FFF2-40B4-BE49-F238E27FC236}">
                <a16:creationId xmlns:a16="http://schemas.microsoft.com/office/drawing/2014/main" id="{B373D892-A482-4A0C-9FCD-EDCE7EE9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8388" y="4270257"/>
            <a:ext cx="1303337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2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D2BAB05E-A496-4470-8885-10DD629C8D03}"/>
              </a:ext>
            </a:extLst>
          </p:cNvPr>
          <p:cNvCxnSpPr/>
          <p:nvPr/>
        </p:nvCxnSpPr>
        <p:spPr>
          <a:xfrm flipH="1">
            <a:off x="5764285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 de texte 1171020091">
            <a:extLst>
              <a:ext uri="{FF2B5EF4-FFF2-40B4-BE49-F238E27FC236}">
                <a16:creationId xmlns:a16="http://schemas.microsoft.com/office/drawing/2014/main" id="{23B72C6F-4453-46A4-B9B6-99017DB8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714" y="4276858"/>
            <a:ext cx="838200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Boitier de commande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F428158B-4982-4BFA-BFDD-2886A6D39877}"/>
              </a:ext>
            </a:extLst>
          </p:cNvPr>
          <p:cNvCxnSpPr/>
          <p:nvPr/>
        </p:nvCxnSpPr>
        <p:spPr>
          <a:xfrm flipH="1">
            <a:off x="4125399" y="4514930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 de texte 1171020093">
            <a:extLst>
              <a:ext uri="{FF2B5EF4-FFF2-40B4-BE49-F238E27FC236}">
                <a16:creationId xmlns:a16="http://schemas.microsoft.com/office/drawing/2014/main" id="{36963344-9DFE-4DB8-99C9-B7F88E40B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2" y="4269717"/>
            <a:ext cx="1303338" cy="5175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à 0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Zone de texte 1171020094">
            <a:extLst>
              <a:ext uri="{FF2B5EF4-FFF2-40B4-BE49-F238E27FC236}">
                <a16:creationId xmlns:a16="http://schemas.microsoft.com/office/drawing/2014/main" id="{11FB49C7-0CC2-42C9-BB62-DA9C1C9D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688" y="4270257"/>
            <a:ext cx="1189037" cy="288925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Tâche terminée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033FBC-6069-4388-8E18-0760BD0E4FE1}"/>
              </a:ext>
            </a:extLst>
          </p:cNvPr>
          <p:cNvCxnSpPr/>
          <p:nvPr/>
        </p:nvCxnSpPr>
        <p:spPr>
          <a:xfrm flipH="1">
            <a:off x="7776096" y="4441707"/>
            <a:ext cx="472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22">
            <a:extLst>
              <a:ext uri="{FF2B5EF4-FFF2-40B4-BE49-F238E27FC236}">
                <a16:creationId xmlns:a16="http://schemas.microsoft.com/office/drawing/2014/main" id="{0E57A6A9-3BDB-4489-9F3C-F036F134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567" y="22353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1" name="Zone de texte 1171020083">
            <a:extLst>
              <a:ext uri="{FF2B5EF4-FFF2-40B4-BE49-F238E27FC236}">
                <a16:creationId xmlns:a16="http://schemas.microsoft.com/office/drawing/2014/main" id="{02CF592E-B013-4D8E-826A-FDAD5048D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082" y="3271431"/>
            <a:ext cx="2045753" cy="48821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Périphérique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Caractéristique égale à la trame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48DCFF7-29C3-49D9-968A-CE289E8C2CB6}"/>
              </a:ext>
            </a:extLst>
          </p:cNvPr>
          <p:cNvSpPr txBox="1"/>
          <p:nvPr/>
        </p:nvSpPr>
        <p:spPr>
          <a:xfrm>
            <a:off x="10008213" y="2979080"/>
            <a:ext cx="191307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400" dirty="0"/>
              <a:t>Ecriture par boitier de commande</a:t>
            </a:r>
          </a:p>
          <a:p>
            <a:endParaRPr lang="fr-FR" sz="1400" dirty="0"/>
          </a:p>
          <a:p>
            <a:r>
              <a:rPr lang="fr-FR" sz="1400" dirty="0"/>
              <a:t>Ecriture par périphérique</a:t>
            </a:r>
          </a:p>
          <a:p>
            <a:endParaRPr lang="fr-FR" sz="1400" dirty="0"/>
          </a:p>
          <a:p>
            <a:r>
              <a:rPr lang="fr-FR" sz="1400" dirty="0"/>
              <a:t>Lecture par Boitier de commande</a:t>
            </a:r>
          </a:p>
          <a:p>
            <a:endParaRPr lang="fr-FR" sz="1400" dirty="0"/>
          </a:p>
          <a:p>
            <a:r>
              <a:rPr lang="fr-FR" sz="1400" dirty="0"/>
              <a:t>Lecture par périphérique</a:t>
            </a:r>
          </a:p>
          <a:p>
            <a:endParaRPr lang="fr-FR" dirty="0"/>
          </a:p>
        </p:txBody>
      </p: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6978E102-B7A7-4175-B10C-D936B0D28D76}"/>
              </a:ext>
            </a:extLst>
          </p:cNvPr>
          <p:cNvCxnSpPr/>
          <p:nvPr/>
        </p:nvCxnSpPr>
        <p:spPr>
          <a:xfrm>
            <a:off x="5400169" y="3493098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CF7D94E9-2078-4173-B920-FDFCEE9E8BAB}"/>
              </a:ext>
            </a:extLst>
          </p:cNvPr>
          <p:cNvCxnSpPr/>
          <p:nvPr/>
        </p:nvCxnSpPr>
        <p:spPr>
          <a:xfrm flipV="1">
            <a:off x="9847384" y="3402197"/>
            <a:ext cx="169621" cy="14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2CF6853E-AA7A-4F32-8371-90CDEFAA2924}"/>
              </a:ext>
            </a:extLst>
          </p:cNvPr>
          <p:cNvCxnSpPr/>
          <p:nvPr/>
        </p:nvCxnSpPr>
        <p:spPr>
          <a:xfrm flipV="1">
            <a:off x="9829821" y="4099555"/>
            <a:ext cx="169621" cy="144463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lèche : bas 56">
            <a:extLst>
              <a:ext uri="{FF2B5EF4-FFF2-40B4-BE49-F238E27FC236}">
                <a16:creationId xmlns:a16="http://schemas.microsoft.com/office/drawing/2014/main" id="{F5E13598-F972-427D-A824-90267D8FAE0F}"/>
              </a:ext>
            </a:extLst>
          </p:cNvPr>
          <p:cNvSpPr/>
          <p:nvPr/>
        </p:nvSpPr>
        <p:spPr>
          <a:xfrm>
            <a:off x="6557780" y="2994117"/>
            <a:ext cx="184639" cy="237312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Flèche : bas 104">
            <a:extLst>
              <a:ext uri="{FF2B5EF4-FFF2-40B4-BE49-F238E27FC236}">
                <a16:creationId xmlns:a16="http://schemas.microsoft.com/office/drawing/2014/main" id="{46FF5D33-E764-4B6B-9D4C-8370B5E67754}"/>
              </a:ext>
            </a:extLst>
          </p:cNvPr>
          <p:cNvSpPr/>
          <p:nvPr/>
        </p:nvSpPr>
        <p:spPr>
          <a:xfrm rot="10800000">
            <a:off x="6886165" y="481234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Flèche : bas 105">
            <a:extLst>
              <a:ext uri="{FF2B5EF4-FFF2-40B4-BE49-F238E27FC236}">
                <a16:creationId xmlns:a16="http://schemas.microsoft.com/office/drawing/2014/main" id="{A10ACE11-A931-478E-A372-5F685EEB352C}"/>
              </a:ext>
            </a:extLst>
          </p:cNvPr>
          <p:cNvSpPr/>
          <p:nvPr/>
        </p:nvSpPr>
        <p:spPr>
          <a:xfrm>
            <a:off x="4271311" y="3003374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Flèche : bas 106">
            <a:extLst>
              <a:ext uri="{FF2B5EF4-FFF2-40B4-BE49-F238E27FC236}">
                <a16:creationId xmlns:a16="http://schemas.microsoft.com/office/drawing/2014/main" id="{C5CFDD34-3B0F-463F-8925-2F32B1C04E38}"/>
              </a:ext>
            </a:extLst>
          </p:cNvPr>
          <p:cNvSpPr/>
          <p:nvPr/>
        </p:nvSpPr>
        <p:spPr>
          <a:xfrm rot="10800000">
            <a:off x="3207911" y="4812492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Flèche : bas 107">
            <a:extLst>
              <a:ext uri="{FF2B5EF4-FFF2-40B4-BE49-F238E27FC236}">
                <a16:creationId xmlns:a16="http://schemas.microsoft.com/office/drawing/2014/main" id="{B030C081-C7B3-453E-993C-FAB1FC53553C}"/>
              </a:ext>
            </a:extLst>
          </p:cNvPr>
          <p:cNvSpPr/>
          <p:nvPr/>
        </p:nvSpPr>
        <p:spPr>
          <a:xfrm rot="13483364">
            <a:off x="9825406" y="5328787"/>
            <a:ext cx="184639" cy="237312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 : bas 108">
            <a:extLst>
              <a:ext uri="{FF2B5EF4-FFF2-40B4-BE49-F238E27FC236}">
                <a16:creationId xmlns:a16="http://schemas.microsoft.com/office/drawing/2014/main" id="{AFD96A67-D62C-4D4F-8663-835F4E54B79B}"/>
              </a:ext>
            </a:extLst>
          </p:cNvPr>
          <p:cNvSpPr/>
          <p:nvPr/>
        </p:nvSpPr>
        <p:spPr>
          <a:xfrm rot="13959235">
            <a:off x="9835262" y="4669311"/>
            <a:ext cx="184639" cy="237312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5EA296-73F2-4B9F-BF98-353DB10FEC09}"/>
              </a:ext>
            </a:extLst>
          </p:cNvPr>
          <p:cNvSpPr txBox="1"/>
          <p:nvPr/>
        </p:nvSpPr>
        <p:spPr>
          <a:xfrm>
            <a:off x="2329492" y="5284096"/>
            <a:ext cx="372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Server : </a:t>
            </a:r>
          </a:p>
          <a:p>
            <a:pPr lvl="1"/>
            <a:r>
              <a:rPr lang="fr-FR" dirty="0"/>
              <a:t>0 : disponible</a:t>
            </a:r>
          </a:p>
          <a:p>
            <a:pPr lvl="1"/>
            <a:r>
              <a:rPr lang="fr-FR" dirty="0"/>
              <a:t>1 : traitement de l’information</a:t>
            </a:r>
          </a:p>
          <a:p>
            <a:pPr lvl="1"/>
            <a:r>
              <a:rPr lang="fr-FR" dirty="0"/>
              <a:t>2 : fin du traitement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BA5C1BC0-BBC9-4DDE-BDEB-6CEAE96324EA}"/>
              </a:ext>
            </a:extLst>
          </p:cNvPr>
          <p:cNvSpPr/>
          <p:nvPr/>
        </p:nvSpPr>
        <p:spPr>
          <a:xfrm>
            <a:off x="2007816" y="535293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2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réglage focus </a:t>
            </a:r>
            <a:r>
              <a:rPr lang="fr-FR" dirty="0" err="1"/>
              <a:t>stacking</a:t>
            </a:r>
            <a:r>
              <a:rPr lang="fr-FR" dirty="0"/>
              <a:t> (MODE 5)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516D9D-6DA8-4F6C-81BA-8762E50DCBC9}"/>
              </a:ext>
            </a:extLst>
          </p:cNvPr>
          <p:cNvSpPr txBox="1"/>
          <p:nvPr/>
        </p:nvSpPr>
        <p:spPr>
          <a:xfrm>
            <a:off x="4283946" y="1902381"/>
            <a:ext cx="2207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E38052F-0804-4AB4-A87C-EF7D0FFA5BAD}"/>
              </a:ext>
            </a:extLst>
          </p:cNvPr>
          <p:cNvSpPr txBox="1"/>
          <p:nvPr/>
        </p:nvSpPr>
        <p:spPr>
          <a:xfrm>
            <a:off x="1220788" y="1907687"/>
            <a:ext cx="1220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Application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F69639-7C66-41B7-851F-880BB02605A3}"/>
              </a:ext>
            </a:extLst>
          </p:cNvPr>
          <p:cNvCxnSpPr>
            <a:stCxn id="73" idx="3"/>
            <a:endCxn id="2" idx="1"/>
          </p:cNvCxnSpPr>
          <p:nvPr/>
        </p:nvCxnSpPr>
        <p:spPr>
          <a:xfrm flipV="1">
            <a:off x="2441708" y="2087047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Zone de texte 1171020050">
            <a:extLst>
              <a:ext uri="{FF2B5EF4-FFF2-40B4-BE49-F238E27FC236}">
                <a16:creationId xmlns:a16="http://schemas.microsoft.com/office/drawing/2014/main" id="{5AF9A9F0-4BA3-4FA3-A59C-0F82E6F1605E}"/>
              </a:ext>
            </a:extLst>
          </p:cNvPr>
          <p:cNvSpPr txBox="1"/>
          <p:nvPr/>
        </p:nvSpPr>
        <p:spPr>
          <a:xfrm>
            <a:off x="2592092" y="2108905"/>
            <a:ext cx="1959776" cy="11824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</a:t>
            </a:r>
            <a:r>
              <a:rPr lang="fr-FR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ACCELERATION, VITESSE, STEPS,DIRECTION, 0 (Choix rotation),NOMBRE_DE_PAS,     -1(frame),-1(nombre camera) , -1(pause) , 0 (focus) , NUMERO_CAMERA 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7022F63-4679-4453-81C2-820C97FEA33C}"/>
              </a:ext>
            </a:extLst>
          </p:cNvPr>
          <p:cNvCxnSpPr/>
          <p:nvPr/>
        </p:nvCxnSpPr>
        <p:spPr>
          <a:xfrm flipV="1">
            <a:off x="6491057" y="2081741"/>
            <a:ext cx="1842238" cy="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1E075-948A-4197-B545-81D5DC1E2B86}"/>
              </a:ext>
            </a:extLst>
          </p:cNvPr>
          <p:cNvSpPr txBox="1"/>
          <p:nvPr/>
        </p:nvSpPr>
        <p:spPr>
          <a:xfrm>
            <a:off x="8333295" y="1905034"/>
            <a:ext cx="220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camera concernée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F259F9-623F-4090-BA9B-5B0165AA8283}"/>
              </a:ext>
            </a:extLst>
          </p:cNvPr>
          <p:cNvSpPr txBox="1"/>
          <p:nvPr/>
        </p:nvSpPr>
        <p:spPr>
          <a:xfrm>
            <a:off x="6564485" y="2104874"/>
            <a:ext cx="1695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Nombre de pas à avancer, dans quel sens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06991B-255D-48AC-A598-DFAEBBC1DED9}"/>
              </a:ext>
            </a:extLst>
          </p:cNvPr>
          <p:cNvSpPr txBox="1"/>
          <p:nvPr/>
        </p:nvSpPr>
        <p:spPr>
          <a:xfrm>
            <a:off x="1754685" y="3452245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de touches magnétoscopes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9FED168D-7C6F-402F-B772-A9725B1777DD}"/>
              </a:ext>
            </a:extLst>
          </p:cNvPr>
          <p:cNvSpPr/>
          <p:nvPr/>
        </p:nvSpPr>
        <p:spPr>
          <a:xfrm>
            <a:off x="1472231" y="3525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2926204F-659C-45E8-AD86-F1A35C5EC5BD}"/>
              </a:ext>
            </a:extLst>
          </p:cNvPr>
          <p:cNvSpPr txBox="1"/>
          <p:nvPr/>
        </p:nvSpPr>
        <p:spPr>
          <a:xfrm>
            <a:off x="1754686" y="4733836"/>
            <a:ext cx="548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enregistre le nombre d’appui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1D7296A-3BB9-4C6B-A98A-89C156EE7FCE}"/>
              </a:ext>
            </a:extLst>
          </p:cNvPr>
          <p:cNvSpPr/>
          <p:nvPr/>
        </p:nvSpPr>
        <p:spPr>
          <a:xfrm>
            <a:off x="1472231" y="479824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30BB383-1A83-4C50-A38B-7D9C0C47CCBD}"/>
              </a:ext>
            </a:extLst>
          </p:cNvPr>
          <p:cNvSpPr txBox="1"/>
          <p:nvPr/>
        </p:nvSpPr>
        <p:spPr>
          <a:xfrm>
            <a:off x="1754685" y="5362937"/>
            <a:ext cx="719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un réglage différent entre chaque photo en une fois</a:t>
            </a:r>
          </a:p>
        </p:txBody>
      </p:sp>
      <p:sp>
        <p:nvSpPr>
          <p:cNvPr id="97" name="Flèche : droite 96">
            <a:extLst>
              <a:ext uri="{FF2B5EF4-FFF2-40B4-BE49-F238E27FC236}">
                <a16:creationId xmlns:a16="http://schemas.microsoft.com/office/drawing/2014/main" id="{381B68DA-F7B0-4369-B81D-4FACB02F00FE}"/>
              </a:ext>
            </a:extLst>
          </p:cNvPr>
          <p:cNvSpPr/>
          <p:nvPr/>
        </p:nvSpPr>
        <p:spPr>
          <a:xfrm>
            <a:off x="1472231" y="542735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3272B25F-7708-4FD9-8E70-E6B02B171A70}"/>
              </a:ext>
            </a:extLst>
          </p:cNvPr>
          <p:cNvSpPr/>
          <p:nvPr/>
        </p:nvSpPr>
        <p:spPr>
          <a:xfrm rot="5400000">
            <a:off x="4280070" y="4030664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riangle isocèle 97">
            <a:extLst>
              <a:ext uri="{FF2B5EF4-FFF2-40B4-BE49-F238E27FC236}">
                <a16:creationId xmlns:a16="http://schemas.microsoft.com/office/drawing/2014/main" id="{D154BB1B-8200-40C8-9203-A135F94F0849}"/>
              </a:ext>
            </a:extLst>
          </p:cNvPr>
          <p:cNvSpPr/>
          <p:nvPr/>
        </p:nvSpPr>
        <p:spPr>
          <a:xfrm rot="5400000">
            <a:off x="4924840" y="4030665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Triangle isocèle 98">
            <a:extLst>
              <a:ext uri="{FF2B5EF4-FFF2-40B4-BE49-F238E27FC236}">
                <a16:creationId xmlns:a16="http://schemas.microsoft.com/office/drawing/2014/main" id="{4D57E4A2-93C8-445D-8A43-4F2C716AFEE0}"/>
              </a:ext>
            </a:extLst>
          </p:cNvPr>
          <p:cNvSpPr/>
          <p:nvPr/>
        </p:nvSpPr>
        <p:spPr>
          <a:xfrm rot="5400000">
            <a:off x="5158201" y="4018498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Triangle isocèle 99">
            <a:extLst>
              <a:ext uri="{FF2B5EF4-FFF2-40B4-BE49-F238E27FC236}">
                <a16:creationId xmlns:a16="http://schemas.microsoft.com/office/drawing/2014/main" id="{29518E3B-DF86-4E49-B0DA-310410ED3258}"/>
              </a:ext>
            </a:extLst>
          </p:cNvPr>
          <p:cNvSpPr/>
          <p:nvPr/>
        </p:nvSpPr>
        <p:spPr>
          <a:xfrm rot="16200000" flipH="1">
            <a:off x="2392186" y="4033353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Triangle isocèle 100">
            <a:extLst>
              <a:ext uri="{FF2B5EF4-FFF2-40B4-BE49-F238E27FC236}">
                <a16:creationId xmlns:a16="http://schemas.microsoft.com/office/drawing/2014/main" id="{09A661B5-0863-4189-9A4B-794E821D6460}"/>
              </a:ext>
            </a:extLst>
          </p:cNvPr>
          <p:cNvSpPr/>
          <p:nvPr/>
        </p:nvSpPr>
        <p:spPr>
          <a:xfrm rot="16200000" flipH="1">
            <a:off x="2625547" y="4029980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Triangle isocèle 101">
            <a:extLst>
              <a:ext uri="{FF2B5EF4-FFF2-40B4-BE49-F238E27FC236}">
                <a16:creationId xmlns:a16="http://schemas.microsoft.com/office/drawing/2014/main" id="{94984243-280F-4E79-8247-0E7879A9C6CE}"/>
              </a:ext>
            </a:extLst>
          </p:cNvPr>
          <p:cNvSpPr/>
          <p:nvPr/>
        </p:nvSpPr>
        <p:spPr>
          <a:xfrm rot="16200000" flipH="1">
            <a:off x="3270317" y="4029979"/>
            <a:ext cx="325316" cy="218279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st égal à 55">
            <a:extLst>
              <a:ext uri="{FF2B5EF4-FFF2-40B4-BE49-F238E27FC236}">
                <a16:creationId xmlns:a16="http://schemas.microsoft.com/office/drawing/2014/main" id="{14F52969-F4BE-421B-9F9D-EC1179F3B5DD}"/>
              </a:ext>
            </a:extLst>
          </p:cNvPr>
          <p:cNvSpPr/>
          <p:nvPr/>
        </p:nvSpPr>
        <p:spPr>
          <a:xfrm rot="16200000">
            <a:off x="3757219" y="3961794"/>
            <a:ext cx="412481" cy="369332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envoi focus </a:t>
            </a:r>
            <a:r>
              <a:rPr lang="fr-FR" dirty="0" err="1"/>
              <a:t>stacking</a:t>
            </a:r>
            <a:r>
              <a:rPr lang="fr-FR" dirty="0"/>
              <a:t> (MODE 8)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A0E32B-26B1-47ED-BCC7-A54400E7B001}"/>
              </a:ext>
            </a:extLst>
          </p:cNvPr>
          <p:cNvSpPr txBox="1"/>
          <p:nvPr/>
        </p:nvSpPr>
        <p:spPr>
          <a:xfrm>
            <a:off x="1962700" y="1772722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une trame contenant pour une caméra le nombre de pas moteur entre chaque photo</a:t>
            </a: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64249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43816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385D77-E053-4519-A63E-B07E5D74DBB2}"/>
              </a:ext>
            </a:extLst>
          </p:cNvPr>
          <p:cNvSpPr txBox="1"/>
          <p:nvPr/>
        </p:nvSpPr>
        <p:spPr>
          <a:xfrm>
            <a:off x="1984924" y="2373749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Sauvegardé dans le boitier de commande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5D57274-7FC7-4E91-B2BD-0C1934FC00EB}"/>
              </a:ext>
            </a:extLst>
          </p:cNvPr>
          <p:cNvSpPr/>
          <p:nvPr/>
        </p:nvSpPr>
        <p:spPr>
          <a:xfrm>
            <a:off x="1325212" y="336391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A4B8788-38B6-4237-BD03-6DCC361E9590}"/>
              </a:ext>
            </a:extLst>
          </p:cNvPr>
          <p:cNvSpPr txBox="1"/>
          <p:nvPr/>
        </p:nvSpPr>
        <p:spPr>
          <a:xfrm>
            <a:off x="1671637" y="3331396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périphériques (MODE 7)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4C60E8AE-3C5A-477D-8C5B-02A19B6C10D0}"/>
              </a:ext>
            </a:extLst>
          </p:cNvPr>
          <p:cNvSpPr/>
          <p:nvPr/>
        </p:nvSpPr>
        <p:spPr>
          <a:xfrm>
            <a:off x="1671637" y="427113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293C5B-444B-4C0A-82C8-1912853613C8}"/>
              </a:ext>
            </a:extLst>
          </p:cNvPr>
          <p:cNvSpPr txBox="1"/>
          <p:nvPr/>
        </p:nvSpPr>
        <p:spPr>
          <a:xfrm>
            <a:off x="1998706" y="41768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l’utilisateur de sélectionner les caméras ou les modules focus </a:t>
            </a:r>
            <a:r>
              <a:rPr lang="fr-FR" dirty="0" err="1"/>
              <a:t>stacking</a:t>
            </a:r>
            <a:r>
              <a:rPr lang="fr-FR" dirty="0"/>
              <a:t> selon son choix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5A733B7-7E63-4343-8D7E-8A752400172E}"/>
              </a:ext>
            </a:extLst>
          </p:cNvPr>
          <p:cNvSpPr txBox="1"/>
          <p:nvPr/>
        </p:nvSpPr>
        <p:spPr>
          <a:xfrm>
            <a:off x="1998706" y="493749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Conditionne le déclenchement photo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3DB00D1D-D110-4213-9ED1-3A574C15DA8A}"/>
              </a:ext>
            </a:extLst>
          </p:cNvPr>
          <p:cNvSpPr/>
          <p:nvPr/>
        </p:nvSpPr>
        <p:spPr>
          <a:xfrm>
            <a:off x="1691123" y="502321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0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910432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temps réel (MODE 1)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25212" y="97339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71637" y="160209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24D47902-250F-40FF-A6CB-19E67763567C}"/>
              </a:ext>
            </a:extLst>
          </p:cNvPr>
          <p:cNvSpPr/>
          <p:nvPr/>
        </p:nvSpPr>
        <p:spPr>
          <a:xfrm>
            <a:off x="1671637" y="22725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3A25187-748A-404D-9753-465CEBD7882E}"/>
              </a:ext>
            </a:extLst>
          </p:cNvPr>
          <p:cNvSpPr txBox="1"/>
          <p:nvPr/>
        </p:nvSpPr>
        <p:spPr>
          <a:xfrm>
            <a:off x="1880679" y="152693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destiné à fonctionner forcément avec un appareil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0678" y="218229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déclenchement appareil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80678" y="2797628"/>
            <a:ext cx="458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71637" y="289377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60032" y="329281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73389" y="351155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81600" y="351155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93080" y="351155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527060" y="351155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5666000" y="367157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73389" y="367157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367990" y="367792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64870" y="387604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359779" y="3858260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2098800" y="4210051"/>
            <a:ext cx="15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Choix_Rotation</a:t>
            </a:r>
            <a:endParaRPr lang="fr-FR" dirty="0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865438" y="429297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D1E95F6-1AE3-4782-B166-7AA8FB253DB9}"/>
              </a:ext>
            </a:extLst>
          </p:cNvPr>
          <p:cNvCxnSpPr/>
          <p:nvPr/>
        </p:nvCxnSpPr>
        <p:spPr>
          <a:xfrm>
            <a:off x="3855720" y="4394717"/>
            <a:ext cx="91325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AE0B8F-A297-4295-8589-6FDC4D565C2C}"/>
              </a:ext>
            </a:extLst>
          </p:cNvPr>
          <p:cNvCxnSpPr>
            <a:cxnSpLocks/>
          </p:cNvCxnSpPr>
          <p:nvPr/>
        </p:nvCxnSpPr>
        <p:spPr>
          <a:xfrm>
            <a:off x="3855720" y="4394717"/>
            <a:ext cx="913255" cy="4725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7CF6D-B857-44E3-816D-46D05DD391C6}"/>
              </a:ext>
            </a:extLst>
          </p:cNvPr>
          <p:cNvSpPr/>
          <p:nvPr/>
        </p:nvSpPr>
        <p:spPr>
          <a:xfrm>
            <a:off x="4779852" y="4210051"/>
            <a:ext cx="2346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nombre de tours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89416D-B9A7-4A0B-88F9-ACAADD11D177}"/>
              </a:ext>
            </a:extLst>
          </p:cNvPr>
          <p:cNvSpPr/>
          <p:nvPr/>
        </p:nvSpPr>
        <p:spPr>
          <a:xfrm>
            <a:off x="4778958" y="4726228"/>
            <a:ext cx="1389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Durant durée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0F29A4-9258-4D4A-A604-6F3435901276}"/>
              </a:ext>
            </a:extLst>
          </p:cNvPr>
          <p:cNvCxnSpPr>
            <a:stCxn id="87" idx="3"/>
          </p:cNvCxnSpPr>
          <p:nvPr/>
        </p:nvCxnSpPr>
        <p:spPr>
          <a:xfrm>
            <a:off x="7126328" y="4394717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062A027-3D05-45D5-AE1A-89F5E3C48414}"/>
              </a:ext>
            </a:extLst>
          </p:cNvPr>
          <p:cNvCxnSpPr/>
          <p:nvPr/>
        </p:nvCxnSpPr>
        <p:spPr>
          <a:xfrm>
            <a:off x="6196688" y="4918076"/>
            <a:ext cx="8518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D3413C-7BE3-476A-B4F0-B44ECB0D5DF5}"/>
              </a:ext>
            </a:extLst>
          </p:cNvPr>
          <p:cNvSpPr/>
          <p:nvPr/>
        </p:nvSpPr>
        <p:spPr>
          <a:xfrm>
            <a:off x="7959620" y="4203401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8940F7-780A-47AC-A1AD-1F26F2B4BA95}"/>
              </a:ext>
            </a:extLst>
          </p:cNvPr>
          <p:cNvSpPr/>
          <p:nvPr/>
        </p:nvSpPr>
        <p:spPr>
          <a:xfrm>
            <a:off x="7048500" y="4726228"/>
            <a:ext cx="92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Trame : </a:t>
            </a:r>
          </a:p>
        </p:txBody>
      </p:sp>
      <p:sp>
        <p:nvSpPr>
          <p:cNvPr id="92" name="Zone de texte 31">
            <a:extLst>
              <a:ext uri="{FF2B5EF4-FFF2-40B4-BE49-F238E27FC236}">
                <a16:creationId xmlns:a16="http://schemas.microsoft.com/office/drawing/2014/main" id="{53094954-D5C3-4295-B9F4-3CFA14763D72}"/>
              </a:ext>
            </a:extLst>
          </p:cNvPr>
          <p:cNvSpPr txBox="1"/>
          <p:nvPr/>
        </p:nvSpPr>
        <p:spPr>
          <a:xfrm>
            <a:off x="8819072" y="4168278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NOMBRE_DE_TOUR</a:t>
            </a:r>
          </a:p>
        </p:txBody>
      </p:sp>
      <p:sp>
        <p:nvSpPr>
          <p:cNvPr id="93" name="Zone de texte 31">
            <a:extLst>
              <a:ext uri="{FF2B5EF4-FFF2-40B4-BE49-F238E27FC236}">
                <a16:creationId xmlns:a16="http://schemas.microsoft.com/office/drawing/2014/main" id="{E510EDED-2A37-48D8-A025-6763BC122B78}"/>
              </a:ext>
            </a:extLst>
          </p:cNvPr>
          <p:cNvSpPr txBox="1"/>
          <p:nvPr/>
        </p:nvSpPr>
        <p:spPr>
          <a:xfrm>
            <a:off x="7892857" y="4707136"/>
            <a:ext cx="2664903" cy="50373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ACCELERATION, VITESSE, DIRECTION, CHOIX_ROTATION, TEMPS_ROTATION</a:t>
            </a:r>
          </a:p>
        </p:txBody>
      </p:sp>
    </p:spTree>
    <p:extLst>
      <p:ext uri="{BB962C8B-B14F-4D97-AF65-F5344CB8AC3E}">
        <p14:creationId xmlns:p14="http://schemas.microsoft.com/office/powerpoint/2010/main" val="37010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671637" y="826064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programmé (MODE 0)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B6794C-A7B3-41EF-AB9D-F014496785C0}"/>
              </a:ext>
            </a:extLst>
          </p:cNvPr>
          <p:cNvSpPr/>
          <p:nvPr/>
        </p:nvSpPr>
        <p:spPr>
          <a:xfrm>
            <a:off x="1640637" y="1327764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A77C3FE-A42A-40D2-B92E-A7542FA7A4C5}"/>
              </a:ext>
            </a:extLst>
          </p:cNvPr>
          <p:cNvSpPr txBox="1"/>
          <p:nvPr/>
        </p:nvSpPr>
        <p:spPr>
          <a:xfrm>
            <a:off x="1887049" y="1272987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 sur PCB et sur module </a:t>
            </a:r>
            <a:r>
              <a:rPr lang="fr-FR" dirty="0" err="1"/>
              <a:t>focus_stacking</a:t>
            </a:r>
            <a:r>
              <a:rPr lang="fr-FR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8FA4EE-2A0C-4F70-862C-C4335C27B15B}"/>
              </a:ext>
            </a:extLst>
          </p:cNvPr>
          <p:cNvSpPr/>
          <p:nvPr/>
        </p:nvSpPr>
        <p:spPr>
          <a:xfrm>
            <a:off x="1849678" y="1740208"/>
            <a:ext cx="447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Réception trame identique au mode temps réel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7188C873-A5A3-4D80-BC91-E0ACB537BD36}"/>
              </a:ext>
            </a:extLst>
          </p:cNvPr>
          <p:cNvSpPr/>
          <p:nvPr/>
        </p:nvSpPr>
        <p:spPr>
          <a:xfrm>
            <a:off x="1640637" y="183635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 de texte 5">
            <a:extLst>
              <a:ext uri="{FF2B5EF4-FFF2-40B4-BE49-F238E27FC236}">
                <a16:creationId xmlns:a16="http://schemas.microsoft.com/office/drawing/2014/main" id="{26F7A0DD-4BC0-4993-95AB-4B2B2E59B683}"/>
              </a:ext>
            </a:extLst>
          </p:cNvPr>
          <p:cNvSpPr txBox="1"/>
          <p:nvPr/>
        </p:nvSpPr>
        <p:spPr>
          <a:xfrm>
            <a:off x="4029032" y="2235391"/>
            <a:ext cx="4305300" cy="8699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ID_COMMANDE, MODE, ACCELERATION, VITESSE, NOMBRE_DE_PAS_TABLE, DIRECTION, CHOIX_ROTATION, NOMBRE_DE_TOUR, TEMPS_DE_ROTATION, NOMBRE_DE_PHOTOS, NOMBRE_DE_CAMERAS, PAUSE_ENTRE_CAMERAS, FOCUS_STACKING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951AD6D-7AC7-401C-B376-E293D22A98BB}"/>
              </a:ext>
            </a:extLst>
          </p:cNvPr>
          <p:cNvCxnSpPr/>
          <p:nvPr/>
        </p:nvCxnSpPr>
        <p:spPr>
          <a:xfrm>
            <a:off x="4142389" y="2454130"/>
            <a:ext cx="863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037FFA-8471-4E94-A6A6-9265D9827CD3}"/>
              </a:ext>
            </a:extLst>
          </p:cNvPr>
          <p:cNvCxnSpPr/>
          <p:nvPr/>
        </p:nvCxnSpPr>
        <p:spPr>
          <a:xfrm>
            <a:off x="5150600" y="2454130"/>
            <a:ext cx="28956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E968DF5-BD1E-4ACE-A7C3-C34CFAA198B5}"/>
              </a:ext>
            </a:extLst>
          </p:cNvPr>
          <p:cNvCxnSpPr/>
          <p:nvPr/>
        </p:nvCxnSpPr>
        <p:spPr>
          <a:xfrm>
            <a:off x="5562080" y="2454130"/>
            <a:ext cx="873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5322BDE-FC76-4C88-BA9E-2D3F813879AA}"/>
              </a:ext>
            </a:extLst>
          </p:cNvPr>
          <p:cNvCxnSpPr>
            <a:cxnSpLocks/>
          </p:cNvCxnSpPr>
          <p:nvPr/>
        </p:nvCxnSpPr>
        <p:spPr>
          <a:xfrm>
            <a:off x="6496060" y="2454130"/>
            <a:ext cx="43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16BE8DB2-0E67-441E-AA62-9B29EF1F4BCB}"/>
              </a:ext>
            </a:extLst>
          </p:cNvPr>
          <p:cNvCxnSpPr>
            <a:cxnSpLocks/>
          </p:cNvCxnSpPr>
          <p:nvPr/>
        </p:nvCxnSpPr>
        <p:spPr>
          <a:xfrm>
            <a:off x="7222405" y="2972290"/>
            <a:ext cx="6357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EA03B7E-0F29-47BB-9233-542CF968F221}"/>
              </a:ext>
            </a:extLst>
          </p:cNvPr>
          <p:cNvCxnSpPr>
            <a:cxnSpLocks/>
          </p:cNvCxnSpPr>
          <p:nvPr/>
        </p:nvCxnSpPr>
        <p:spPr>
          <a:xfrm>
            <a:off x="4142389" y="2614150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B76BFA5B-57A0-4B2A-B3DB-4770690731AB}"/>
              </a:ext>
            </a:extLst>
          </p:cNvPr>
          <p:cNvCxnSpPr>
            <a:cxnSpLocks/>
          </p:cNvCxnSpPr>
          <p:nvPr/>
        </p:nvCxnSpPr>
        <p:spPr>
          <a:xfrm>
            <a:off x="6853646" y="282547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A3E732C-FD30-4F5C-8332-57C26A5EB070}"/>
              </a:ext>
            </a:extLst>
          </p:cNvPr>
          <p:cNvCxnSpPr>
            <a:cxnSpLocks/>
          </p:cNvCxnSpPr>
          <p:nvPr/>
        </p:nvCxnSpPr>
        <p:spPr>
          <a:xfrm>
            <a:off x="4233869" y="2986761"/>
            <a:ext cx="100821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D9D3B139-5115-4F3A-9AC7-86529FA23F5A}"/>
              </a:ext>
            </a:extLst>
          </p:cNvPr>
          <p:cNvCxnSpPr>
            <a:cxnSpLocks/>
          </p:cNvCxnSpPr>
          <p:nvPr/>
        </p:nvCxnSpPr>
        <p:spPr>
          <a:xfrm>
            <a:off x="5656439" y="2976205"/>
            <a:ext cx="1269621" cy="177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CB39BCE-4F60-4153-BB3F-03CF47D1007C}"/>
              </a:ext>
            </a:extLst>
          </p:cNvPr>
          <p:cNvSpPr/>
          <p:nvPr/>
        </p:nvSpPr>
        <p:spPr>
          <a:xfrm>
            <a:off x="1957644" y="3214776"/>
            <a:ext cx="728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Si </a:t>
            </a:r>
            <a:r>
              <a:rPr lang="fr-FR" dirty="0" err="1"/>
              <a:t>focus_stacking</a:t>
            </a:r>
            <a:r>
              <a:rPr lang="fr-FR" dirty="0"/>
              <a:t> alors il y a eu un paramétrage pour les caméras concernées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AE9DF282-5E68-4AFA-8E31-229B83884382}"/>
              </a:ext>
            </a:extLst>
          </p:cNvPr>
          <p:cNvSpPr/>
          <p:nvPr/>
        </p:nvSpPr>
        <p:spPr>
          <a:xfrm>
            <a:off x="1672956" y="32753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74D601-15CF-40DB-83BC-FF55E6096CCA}"/>
              </a:ext>
            </a:extLst>
          </p:cNvPr>
          <p:cNvSpPr txBox="1"/>
          <p:nvPr/>
        </p:nvSpPr>
        <p:spPr>
          <a:xfrm>
            <a:off x="1759700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74B0B9C-4B2B-4DDB-86B2-3A2114661C78}"/>
              </a:ext>
            </a:extLst>
          </p:cNvPr>
          <p:cNvSpPr txBox="1"/>
          <p:nvPr/>
        </p:nvSpPr>
        <p:spPr>
          <a:xfrm>
            <a:off x="2880474" y="3884016"/>
            <a:ext cx="170116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en fonctionnement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FB0A9E61-65EC-41E7-979D-3316E2299ED4}"/>
              </a:ext>
            </a:extLst>
          </p:cNvPr>
          <p:cNvSpPr txBox="1"/>
          <p:nvPr/>
        </p:nvSpPr>
        <p:spPr>
          <a:xfrm>
            <a:off x="4932794" y="3907332"/>
            <a:ext cx="170116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Moteur à l’arrêt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C408E3F-9E0C-49DB-B3A0-B73806DD3E2B}"/>
              </a:ext>
            </a:extLst>
          </p:cNvPr>
          <p:cNvSpPr txBox="1"/>
          <p:nvPr/>
        </p:nvSpPr>
        <p:spPr>
          <a:xfrm>
            <a:off x="6985114" y="3892861"/>
            <a:ext cx="80962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Boitier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84C6C34-3226-4623-8B9F-BDF10658E79C}"/>
              </a:ext>
            </a:extLst>
          </p:cNvPr>
          <p:cNvSpPr txBox="1"/>
          <p:nvPr/>
        </p:nvSpPr>
        <p:spPr>
          <a:xfrm>
            <a:off x="638926" y="3933204"/>
            <a:ext cx="76962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Appli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674E438-34B5-4C34-BB5D-115A0EE369CC}"/>
              </a:ext>
            </a:extLst>
          </p:cNvPr>
          <p:cNvSpPr txBox="1"/>
          <p:nvPr/>
        </p:nvSpPr>
        <p:spPr>
          <a:xfrm>
            <a:off x="8145893" y="3656205"/>
            <a:ext cx="211677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Déclenchement appareils classiques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EF1BC6AA-865D-42D8-8E2D-CACB40820F08}"/>
              </a:ext>
            </a:extLst>
          </p:cNvPr>
          <p:cNvSpPr txBox="1"/>
          <p:nvPr/>
        </p:nvSpPr>
        <p:spPr>
          <a:xfrm>
            <a:off x="8145893" y="4514236"/>
            <a:ext cx="2116774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Envoi trame aux modules focus </a:t>
            </a:r>
            <a:r>
              <a:rPr lang="fr-FR" dirty="0" err="1"/>
              <a:t>stacking</a:t>
            </a:r>
            <a:r>
              <a:rPr lang="fr-FR" dirty="0"/>
              <a:t> avec nombre de photos et pas entre chaque photos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C6CD640-505E-450E-9388-9CE08695DB7A}"/>
              </a:ext>
            </a:extLst>
          </p:cNvPr>
          <p:cNvCxnSpPr>
            <a:stCxn id="94" idx="3"/>
            <a:endCxn id="3" idx="1"/>
          </p:cNvCxnSpPr>
          <p:nvPr/>
        </p:nvCxnSpPr>
        <p:spPr>
          <a:xfrm>
            <a:off x="1408546" y="4117870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D7CEC335-75B8-444C-AD50-7E95F4C90DB2}"/>
              </a:ext>
            </a:extLst>
          </p:cNvPr>
          <p:cNvCxnSpPr>
            <a:cxnSpLocks/>
          </p:cNvCxnSpPr>
          <p:nvPr/>
        </p:nvCxnSpPr>
        <p:spPr>
          <a:xfrm flipV="1">
            <a:off x="2559800" y="4115594"/>
            <a:ext cx="290080" cy="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16F932D-188A-4891-9D99-92EA058F34B8}"/>
              </a:ext>
            </a:extLst>
          </p:cNvPr>
          <p:cNvCxnSpPr>
            <a:endCxn id="79" idx="1"/>
          </p:cNvCxnSpPr>
          <p:nvPr/>
        </p:nvCxnSpPr>
        <p:spPr>
          <a:xfrm>
            <a:off x="4581640" y="4091998"/>
            <a:ext cx="35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E4FDC5B-F6AE-4A1B-9B3A-D3CAC7BEBDC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6633960" y="4077527"/>
            <a:ext cx="351154" cy="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6640B84-464F-4AFB-A7B1-D3ACFA0A0727}"/>
              </a:ext>
            </a:extLst>
          </p:cNvPr>
          <p:cNvCxnSpPr>
            <a:stCxn id="80" idx="3"/>
            <a:endCxn id="95" idx="1"/>
          </p:cNvCxnSpPr>
          <p:nvPr/>
        </p:nvCxnSpPr>
        <p:spPr>
          <a:xfrm flipV="1">
            <a:off x="7794740" y="3979371"/>
            <a:ext cx="351153" cy="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158C0B49-AA77-4D6E-BA80-D82043D8B75E}"/>
              </a:ext>
            </a:extLst>
          </p:cNvPr>
          <p:cNvCxnSpPr>
            <a:stCxn id="80" idx="3"/>
            <a:endCxn id="96" idx="1"/>
          </p:cNvCxnSpPr>
          <p:nvPr/>
        </p:nvCxnSpPr>
        <p:spPr>
          <a:xfrm>
            <a:off x="7794740" y="4077527"/>
            <a:ext cx="351153" cy="131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0A623FDE-F973-4D73-96EF-8FF5BD01963F}"/>
              </a:ext>
            </a:extLst>
          </p:cNvPr>
          <p:cNvSpPr txBox="1"/>
          <p:nvPr/>
        </p:nvSpPr>
        <p:spPr>
          <a:xfrm>
            <a:off x="1519237" y="3584108"/>
            <a:ext cx="9077324" cy="28928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A4CEAEC-68AC-482F-A796-A22A2E30FDD4}"/>
              </a:ext>
            </a:extLst>
          </p:cNvPr>
          <p:cNvSpPr txBox="1"/>
          <p:nvPr/>
        </p:nvSpPr>
        <p:spPr>
          <a:xfrm>
            <a:off x="1538287" y="6102804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Autant de fois que de photos</a:t>
            </a:r>
          </a:p>
        </p:txBody>
      </p:sp>
    </p:spTree>
    <p:extLst>
      <p:ext uri="{BB962C8B-B14F-4D97-AF65-F5344CB8AC3E}">
        <p14:creationId xmlns:p14="http://schemas.microsoft.com/office/powerpoint/2010/main" val="361620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MODIFICATION DES COMMUNICATIONS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3B822B9-4E52-4A0B-8CD5-797362424EB8}"/>
              </a:ext>
            </a:extLst>
          </p:cNvPr>
          <p:cNvSpPr txBox="1"/>
          <p:nvPr/>
        </p:nvSpPr>
        <p:spPr>
          <a:xfrm>
            <a:off x="1722505" y="3921173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au Téléphone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69410" y="400843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4F885F1-4DE7-4A6D-9416-A69E101C303E}"/>
              </a:ext>
            </a:extLst>
          </p:cNvPr>
          <p:cNvSpPr/>
          <p:nvPr/>
        </p:nvSpPr>
        <p:spPr>
          <a:xfrm>
            <a:off x="1691505" y="461630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5352C8-C01A-431E-86DD-BD9E8D168AAF}"/>
              </a:ext>
            </a:extLst>
          </p:cNvPr>
          <p:cNvSpPr txBox="1"/>
          <p:nvPr/>
        </p:nvSpPr>
        <p:spPr>
          <a:xfrm>
            <a:off x="1937917" y="456152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d’obtenir une liste des commandes à venir en cours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DFBCA-7E3F-4D19-A226-25145AFA3A90}"/>
              </a:ext>
            </a:extLst>
          </p:cNvPr>
          <p:cNvSpPr txBox="1"/>
          <p:nvPr/>
        </p:nvSpPr>
        <p:spPr>
          <a:xfrm>
            <a:off x="1951656" y="5032686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crée sa liste d’instruction puis la communique</a:t>
            </a:r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C21CCFB2-A214-4DB6-84EC-A88A771225D5}"/>
              </a:ext>
            </a:extLst>
          </p:cNvPr>
          <p:cNvSpPr/>
          <p:nvPr/>
        </p:nvSpPr>
        <p:spPr>
          <a:xfrm>
            <a:off x="1722505" y="510464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1FA8487-D113-46BB-ABF5-ADF9832EF800}"/>
              </a:ext>
            </a:extLst>
          </p:cNvPr>
          <p:cNvSpPr txBox="1"/>
          <p:nvPr/>
        </p:nvSpPr>
        <p:spPr>
          <a:xfrm>
            <a:off x="1980951" y="5569500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Préviens dès qu’une action est en cours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AC34B922-1F69-4276-BFD8-D1CC8EE25FF9}"/>
              </a:ext>
            </a:extLst>
          </p:cNvPr>
          <p:cNvSpPr/>
          <p:nvPr/>
        </p:nvSpPr>
        <p:spPr>
          <a:xfrm>
            <a:off x="1690615" y="5655502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9CCFCDC-0599-4CE6-8C2B-AAFB0828CE7B}"/>
              </a:ext>
            </a:extLst>
          </p:cNvPr>
          <p:cNvSpPr txBox="1"/>
          <p:nvPr/>
        </p:nvSpPr>
        <p:spPr>
          <a:xfrm>
            <a:off x="5782164" y="5563990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 cours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B6778EA-73DC-4C66-AF9C-31E66721A062}"/>
              </a:ext>
            </a:extLst>
          </p:cNvPr>
          <p:cNvSpPr txBox="1"/>
          <p:nvPr/>
        </p:nvSpPr>
        <p:spPr>
          <a:xfrm>
            <a:off x="6964472" y="5017213"/>
            <a:ext cx="9785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9D21694-F929-4CA1-85CD-BA6495FCD14A}"/>
              </a:ext>
            </a:extLst>
          </p:cNvPr>
          <p:cNvSpPr txBox="1"/>
          <p:nvPr/>
        </p:nvSpPr>
        <p:spPr>
          <a:xfrm>
            <a:off x="1813821" y="1146731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pour faciliter l’ajout de fonctionnalités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558C348-582B-4FBC-8A8B-E7BC0774DD81}"/>
              </a:ext>
            </a:extLst>
          </p:cNvPr>
          <p:cNvSpPr/>
          <p:nvPr/>
        </p:nvSpPr>
        <p:spPr>
          <a:xfrm>
            <a:off x="1501677" y="1242223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D03EF7-54A7-4D0F-BA79-F06FFF22DD8B}"/>
              </a:ext>
            </a:extLst>
          </p:cNvPr>
          <p:cNvSpPr txBox="1"/>
          <p:nvPr/>
        </p:nvSpPr>
        <p:spPr>
          <a:xfrm>
            <a:off x="1962700" y="1912304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 bibliothèques sous Arduino </a:t>
            </a:r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232A0554-A1B7-4D1E-B5AA-125FB871BBB3}"/>
              </a:ext>
            </a:extLst>
          </p:cNvPr>
          <p:cNvSpPr/>
          <p:nvPr/>
        </p:nvSpPr>
        <p:spPr>
          <a:xfrm>
            <a:off x="1693210" y="1943325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416E0D7-BA20-4080-B7F1-1800744F0AE4}"/>
              </a:ext>
            </a:extLst>
          </p:cNvPr>
          <p:cNvSpPr txBox="1"/>
          <p:nvPr/>
        </p:nvSpPr>
        <p:spPr>
          <a:xfrm>
            <a:off x="1951656" y="240818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liste d’instructions</a:t>
            </a:r>
          </a:p>
        </p:txBody>
      </p:sp>
      <p:sp>
        <p:nvSpPr>
          <p:cNvPr id="66" name="Flèche : droite 65">
            <a:extLst>
              <a:ext uri="{FF2B5EF4-FFF2-40B4-BE49-F238E27FC236}">
                <a16:creationId xmlns:a16="http://schemas.microsoft.com/office/drawing/2014/main" id="{21E82F79-7A9D-4460-8324-80A9754B4B8C}"/>
              </a:ext>
            </a:extLst>
          </p:cNvPr>
          <p:cNvSpPr/>
          <p:nvPr/>
        </p:nvSpPr>
        <p:spPr>
          <a:xfrm>
            <a:off x="1661320" y="249418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13D697C-22ED-4F0C-AEF8-1265E93E4D28}"/>
              </a:ext>
            </a:extLst>
          </p:cNvPr>
          <p:cNvCxnSpPr/>
          <p:nvPr/>
        </p:nvCxnSpPr>
        <p:spPr>
          <a:xfrm>
            <a:off x="2400300" y="2873552"/>
            <a:ext cx="422031" cy="404446"/>
          </a:xfrm>
          <a:prstGeom prst="bentConnector3">
            <a:avLst>
              <a:gd name="adj1" fmla="val -20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CEFA0E05-6600-492A-BE20-4D2A12F91B57}"/>
              </a:ext>
            </a:extLst>
          </p:cNvPr>
          <p:cNvSpPr txBox="1"/>
          <p:nvPr/>
        </p:nvSpPr>
        <p:spPr>
          <a:xfrm>
            <a:off x="2874475" y="3054201"/>
            <a:ext cx="662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toutes les instructions d’une commande envoyée par le boitier pour un tour par exemple</a:t>
            </a:r>
          </a:p>
        </p:txBody>
      </p:sp>
    </p:spTree>
    <p:extLst>
      <p:ext uri="{BB962C8B-B14F-4D97-AF65-F5344CB8AC3E}">
        <p14:creationId xmlns:p14="http://schemas.microsoft.com/office/powerpoint/2010/main" val="279558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d’une application fonctionnelle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86264" y="1916232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activités, 8 fragments et divers adapteurs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88767" y="199497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227ECF-2B62-4307-9202-0EFF7875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59" y="3182170"/>
            <a:ext cx="1428750" cy="1962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9D58D5-BC0A-4751-A4D9-F2E60515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77" y="3914658"/>
            <a:ext cx="1190625" cy="4572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ED0E814-2777-4AFB-8BCC-6EB8FDECA6D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354502" y="3361327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DC4B512-065C-406E-9CEA-CB73F03E3DCD}"/>
              </a:ext>
            </a:extLst>
          </p:cNvPr>
          <p:cNvCxnSpPr>
            <a:stCxn id="5" idx="3"/>
          </p:cNvCxnSpPr>
          <p:nvPr/>
        </p:nvCxnSpPr>
        <p:spPr>
          <a:xfrm>
            <a:off x="3354502" y="4143258"/>
            <a:ext cx="1348055" cy="781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211D804-5352-4B60-ABB5-BD6E6432B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735" y="3238470"/>
            <a:ext cx="2124075" cy="1771650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07659DA-F5EB-4360-B35B-91C2072A737F}"/>
              </a:ext>
            </a:extLst>
          </p:cNvPr>
          <p:cNvCxnSpPr/>
          <p:nvPr/>
        </p:nvCxnSpPr>
        <p:spPr>
          <a:xfrm>
            <a:off x="6131309" y="3261489"/>
            <a:ext cx="1558426" cy="229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096FDA9B-FF91-4DB2-83BC-FE15260C9204}"/>
              </a:ext>
            </a:extLst>
          </p:cNvPr>
          <p:cNvCxnSpPr/>
          <p:nvPr/>
        </p:nvCxnSpPr>
        <p:spPr>
          <a:xfrm flipV="1">
            <a:off x="6131309" y="4805219"/>
            <a:ext cx="1558426" cy="22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81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1 : Connexion au téléphone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5747FB5-35E5-4D98-85CF-BBBE41E0D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1711"/>
          <a:stretch/>
        </p:blipFill>
        <p:spPr>
          <a:xfrm>
            <a:off x="2770413" y="1849437"/>
            <a:ext cx="2928257" cy="48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63B2B5A-2979-4436-B34A-1AF656C5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2D7FEFF2-B050-45D9-8B94-2F32BD4275C3}"/>
              </a:ext>
            </a:extLst>
          </p:cNvPr>
          <p:cNvSpPr/>
          <p:nvPr/>
        </p:nvSpPr>
        <p:spPr>
          <a:xfrm>
            <a:off x="1079675" y="12951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B5C6052-35CC-4DE2-A24F-CAE1626939C9}"/>
              </a:ext>
            </a:extLst>
          </p:cNvPr>
          <p:cNvSpPr/>
          <p:nvPr/>
        </p:nvSpPr>
        <p:spPr>
          <a:xfrm>
            <a:off x="1059717" y="53229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0F0536C-0984-4AB6-8750-D8E476FA8576}"/>
              </a:ext>
            </a:extLst>
          </p:cNvPr>
          <p:cNvSpPr/>
          <p:nvPr/>
        </p:nvSpPr>
        <p:spPr>
          <a:xfrm>
            <a:off x="1077607" y="448928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BB97CC8-E26A-4FC3-8FAD-A6FE2C280AD0}"/>
              </a:ext>
            </a:extLst>
          </p:cNvPr>
          <p:cNvSpPr/>
          <p:nvPr/>
        </p:nvSpPr>
        <p:spPr>
          <a:xfrm>
            <a:off x="1080068" y="3677505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C1F0C78-1F1A-481F-8636-A8F2BDE1CC30}"/>
              </a:ext>
            </a:extLst>
          </p:cNvPr>
          <p:cNvSpPr/>
          <p:nvPr/>
        </p:nvSpPr>
        <p:spPr>
          <a:xfrm>
            <a:off x="1079675" y="211028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64B16C-4E17-420C-8DA3-0C5CB7663308}"/>
              </a:ext>
            </a:extLst>
          </p:cNvPr>
          <p:cNvSpPr txBox="1"/>
          <p:nvPr/>
        </p:nvSpPr>
        <p:spPr>
          <a:xfrm>
            <a:off x="1507455" y="115000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Table de départ – Objectifs fixés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C1D9F4F-672B-4B11-B7B0-1220DB9BF558}"/>
              </a:ext>
            </a:extLst>
          </p:cNvPr>
          <p:cNvSpPr txBox="1"/>
          <p:nvPr/>
        </p:nvSpPr>
        <p:spPr>
          <a:xfrm>
            <a:off x="1507454" y="198427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Modifications hardware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2363BE4-6EFD-4F79-BB1A-5DD81B491AA2}"/>
              </a:ext>
            </a:extLst>
          </p:cNvPr>
          <p:cNvSpPr txBox="1"/>
          <p:nvPr/>
        </p:nvSpPr>
        <p:spPr>
          <a:xfrm>
            <a:off x="1511911" y="3576847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Modification des communications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EEB2C64-F4F5-4087-AA64-248FECCCD452}"/>
              </a:ext>
            </a:extLst>
          </p:cNvPr>
          <p:cNvSpPr txBox="1"/>
          <p:nvPr/>
        </p:nvSpPr>
        <p:spPr>
          <a:xfrm>
            <a:off x="1511910" y="44173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Fonctionnement de l’application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1F03D3-9AEB-4073-A562-1E24DBF28D26}"/>
              </a:ext>
            </a:extLst>
          </p:cNvPr>
          <p:cNvSpPr txBox="1"/>
          <p:nvPr/>
        </p:nvSpPr>
        <p:spPr>
          <a:xfrm>
            <a:off x="1507453" y="5246688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Difficultés – Axes d’amélioration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957C15B-006E-410C-8D34-08DCF2A0DFC5}"/>
              </a:ext>
            </a:extLst>
          </p:cNvPr>
          <p:cNvSpPr txBox="1"/>
          <p:nvPr/>
        </p:nvSpPr>
        <p:spPr>
          <a:xfrm>
            <a:off x="1491399" y="5939929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Conclusion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A1A86AB0-7417-41F9-A34C-25C383ECDAB7}"/>
              </a:ext>
            </a:extLst>
          </p:cNvPr>
          <p:cNvSpPr/>
          <p:nvPr/>
        </p:nvSpPr>
        <p:spPr>
          <a:xfrm>
            <a:off x="1068735" y="604790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C27A2BD-3967-4F39-B0AD-0B1F72A81F95}"/>
              </a:ext>
            </a:extLst>
          </p:cNvPr>
          <p:cNvSpPr/>
          <p:nvPr/>
        </p:nvSpPr>
        <p:spPr>
          <a:xfrm>
            <a:off x="1077607" y="293146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0B13471-60D8-460B-9B72-610BF24D6310}"/>
              </a:ext>
            </a:extLst>
          </p:cNvPr>
          <p:cNvSpPr txBox="1"/>
          <p:nvPr/>
        </p:nvSpPr>
        <p:spPr>
          <a:xfrm>
            <a:off x="1507452" y="2818741"/>
            <a:ext cx="649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Focus </a:t>
            </a:r>
            <a:r>
              <a:rPr lang="fr-FR" sz="2400" dirty="0" err="1"/>
              <a:t>stacking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1672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Choix périphériques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7029469" y="1480106"/>
            <a:ext cx="1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Menu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731972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6BA6DE-2BC2-449B-B3A8-B67D708752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 b="6666"/>
          <a:stretch/>
        </p:blipFill>
        <p:spPr>
          <a:xfrm>
            <a:off x="2052031" y="2001056"/>
            <a:ext cx="2489836" cy="4551361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D843479-4F10-453A-9690-8C2F73632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"/>
          <a:stretch/>
        </p:blipFill>
        <p:spPr>
          <a:xfrm>
            <a:off x="7216482" y="2007060"/>
            <a:ext cx="2670469" cy="45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Programmé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FA795F-B0C6-408A-A92D-BA149A34882C}"/>
              </a:ext>
            </a:extLst>
          </p:cNvPr>
          <p:cNvSpPr txBox="1"/>
          <p:nvPr/>
        </p:nvSpPr>
        <p:spPr>
          <a:xfrm>
            <a:off x="6907005" y="1480106"/>
            <a:ext cx="28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Temps Réel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4CFED36-D704-48A8-9CA1-A8B46BDAB8A6}"/>
              </a:ext>
            </a:extLst>
          </p:cNvPr>
          <p:cNvSpPr/>
          <p:nvPr/>
        </p:nvSpPr>
        <p:spPr>
          <a:xfrm>
            <a:off x="6609508" y="154451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moniteur, capture d’écran, écran, noir&#10;&#10;Description générée automatiquement">
            <a:extLst>
              <a:ext uri="{FF2B5EF4-FFF2-40B4-BE49-F238E27FC236}">
                <a16:creationId xmlns:a16="http://schemas.microsoft.com/office/drawing/2014/main" id="{07C26B1C-C7C1-4BC3-B56D-AB67F5A33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6686"/>
          <a:stretch/>
        </p:blipFill>
        <p:spPr>
          <a:xfrm>
            <a:off x="2017937" y="2001056"/>
            <a:ext cx="2513241" cy="4651467"/>
          </a:xfrm>
          <a:prstGeom prst="rect">
            <a:avLst/>
          </a:prstGeom>
        </p:spPr>
      </p:pic>
      <p:pic>
        <p:nvPicPr>
          <p:cNvPr id="10" name="Image 9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1E96ABFB-BFEB-4CAD-B2B0-E29071340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b="6602"/>
          <a:stretch/>
        </p:blipFill>
        <p:spPr>
          <a:xfrm>
            <a:off x="7067307" y="2001055"/>
            <a:ext cx="2528711" cy="46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Activité 2 : Mode Focus </a:t>
            </a:r>
            <a:r>
              <a:rPr lang="fr-FR" dirty="0" err="1"/>
              <a:t>Stacking</a:t>
            </a:r>
            <a:endParaRPr lang="fr-FR" dirty="0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562136F-B2BD-440D-BE2B-E925786B8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2729592" y="1916317"/>
            <a:ext cx="2667000" cy="44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101364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63425-7BA1-4B65-9A5D-F4855F4C6B5A}"/>
              </a:ext>
            </a:extLst>
          </p:cNvPr>
          <p:cNvSpPr txBox="1"/>
          <p:nvPr/>
        </p:nvSpPr>
        <p:spPr>
          <a:xfrm>
            <a:off x="1730829" y="95915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Explications des activités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A0C73EA-74BD-49ED-8BDA-F14B5A5C18B5}"/>
              </a:ext>
            </a:extLst>
          </p:cNvPr>
          <p:cNvSpPr txBox="1"/>
          <p:nvPr/>
        </p:nvSpPr>
        <p:spPr>
          <a:xfrm>
            <a:off x="1845148" y="1480106"/>
            <a:ext cx="854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Résumé d’une commande 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3765FB06-EAEB-40C5-BD18-D991EBB4C8B5}"/>
              </a:ext>
            </a:extLst>
          </p:cNvPr>
          <p:cNvSpPr/>
          <p:nvPr/>
        </p:nvSpPr>
        <p:spPr>
          <a:xfrm>
            <a:off x="1547651" y="155884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6637B5-ACA4-4302-BF3E-F6B0F24BB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"/>
          <a:stretch/>
        </p:blipFill>
        <p:spPr>
          <a:xfrm>
            <a:off x="2580603" y="2235071"/>
            <a:ext cx="1895082" cy="3191555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ABAB0A4-92B0-40DC-80D2-9CAAEBDEA0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1711"/>
          <a:stretch/>
        </p:blipFill>
        <p:spPr>
          <a:xfrm>
            <a:off x="294849" y="2235071"/>
            <a:ext cx="1916657" cy="3191555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61C5BF8-D575-48F7-AA8C-29A51F8E54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>
          <a:xfrm>
            <a:off x="7130537" y="2235072"/>
            <a:ext cx="1903426" cy="3191555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1493D6E-A122-40E1-81F0-D9A81CD323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/>
          <a:stretch/>
        </p:blipFill>
        <p:spPr>
          <a:xfrm>
            <a:off x="4838464" y="2235071"/>
            <a:ext cx="1882341" cy="3191555"/>
          </a:xfrm>
          <a:prstGeom prst="rect">
            <a:avLst/>
          </a:prstGeom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01A6505-0ED3-4322-90CE-119E6BC3E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/>
        </p:blipFill>
        <p:spPr>
          <a:xfrm>
            <a:off x="9446976" y="2235073"/>
            <a:ext cx="1883927" cy="31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92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2" name="Titre 1">
            <a:extLst>
              <a:ext uri="{FF2B5EF4-FFF2-40B4-BE49-F238E27FC236}">
                <a16:creationId xmlns:a16="http://schemas.microsoft.com/office/drawing/2014/main" id="{6B77218D-3B25-449B-9018-16603BD1C322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IV/ Fonctionnement de l’application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C2CE5DB-59E5-4978-BD29-B0626D669B58}"/>
              </a:ext>
            </a:extLst>
          </p:cNvPr>
          <p:cNvSpPr/>
          <p:nvPr/>
        </p:nvSpPr>
        <p:spPr>
          <a:xfrm>
            <a:off x="1318542" y="91332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C8F9C9-1765-4545-B4CD-A396CFBF5BB5}"/>
              </a:ext>
            </a:extLst>
          </p:cNvPr>
          <p:cNvSpPr txBox="1"/>
          <p:nvPr/>
        </p:nvSpPr>
        <p:spPr>
          <a:xfrm>
            <a:off x="1728786" y="858830"/>
            <a:ext cx="58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 Base de données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55E6368-ADFC-424C-9DAA-074E43BF5EA4}"/>
              </a:ext>
            </a:extLst>
          </p:cNvPr>
          <p:cNvSpPr txBox="1"/>
          <p:nvPr/>
        </p:nvSpPr>
        <p:spPr>
          <a:xfrm>
            <a:off x="1801554" y="1341222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Bases de Données contenant des objets </a:t>
            </a:r>
          </a:p>
          <a:p>
            <a:r>
              <a:rPr lang="fr-FR" dirty="0"/>
              <a:t>avec tous les champs du menu concerné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DE78C122-AE0E-487F-BAA0-A109FB316EA8}"/>
              </a:ext>
            </a:extLst>
          </p:cNvPr>
          <p:cNvSpPr/>
          <p:nvPr/>
        </p:nvSpPr>
        <p:spPr>
          <a:xfrm>
            <a:off x="1572403" y="141317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FBBA78A-AD71-43E1-8D45-F7DF722BD738}"/>
              </a:ext>
            </a:extLst>
          </p:cNvPr>
          <p:cNvSpPr txBox="1"/>
          <p:nvPr/>
        </p:nvSpPr>
        <p:spPr>
          <a:xfrm>
            <a:off x="1801554" y="2496268"/>
            <a:ext cx="8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Passage par des tâches asynchrones qui se réalisent en tâche de fond</a:t>
            </a:r>
          </a:p>
          <a:p>
            <a:r>
              <a:rPr lang="fr-FR" dirty="0"/>
              <a:t>Retour dans le code grâce à des fonctions </a:t>
            </a:r>
            <a:r>
              <a:rPr lang="fr-FR" dirty="0" err="1"/>
              <a:t>postExecute</a:t>
            </a:r>
            <a:endParaRPr lang="fr-FR" dirty="0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20FF6E6-9BEA-4A84-92AC-4A160F1D276D}"/>
              </a:ext>
            </a:extLst>
          </p:cNvPr>
          <p:cNvSpPr/>
          <p:nvPr/>
        </p:nvSpPr>
        <p:spPr>
          <a:xfrm>
            <a:off x="1511218" y="2582270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3" name="Image 205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5A2FEB5-11D0-4D5C-80D9-C04DA49650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86" y="719932"/>
            <a:ext cx="3464398" cy="1959834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0DBA1394-75D3-4737-ADFA-B7C6D5178145}"/>
              </a:ext>
            </a:extLst>
          </p:cNvPr>
          <p:cNvSpPr txBox="1"/>
          <p:nvPr/>
        </p:nvSpPr>
        <p:spPr>
          <a:xfrm>
            <a:off x="1968111" y="3583735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77360AD3-BAC2-4FE8-B634-30BACE46D0FD}"/>
              </a:ext>
            </a:extLst>
          </p:cNvPr>
          <p:cNvSpPr/>
          <p:nvPr/>
        </p:nvSpPr>
        <p:spPr>
          <a:xfrm>
            <a:off x="1588767" y="3648148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5" name="Image 205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6988811-4BA2-4827-A40C-878297212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5"/>
          <a:stretch/>
        </p:blipFill>
        <p:spPr>
          <a:xfrm>
            <a:off x="1239838" y="3970491"/>
            <a:ext cx="4319121" cy="2805810"/>
          </a:xfrm>
          <a:prstGeom prst="rect">
            <a:avLst/>
          </a:prstGeom>
        </p:spPr>
      </p:pic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85A5CBAD-7D14-492F-B3D2-D0C743617704}"/>
              </a:ext>
            </a:extLst>
          </p:cNvPr>
          <p:cNvSpPr/>
          <p:nvPr/>
        </p:nvSpPr>
        <p:spPr>
          <a:xfrm>
            <a:off x="7098531" y="356339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0B9C98A-2215-4391-B84D-59DFB6102FA6}"/>
              </a:ext>
            </a:extLst>
          </p:cNvPr>
          <p:cNvSpPr txBox="1"/>
          <p:nvPr/>
        </p:nvSpPr>
        <p:spPr>
          <a:xfrm>
            <a:off x="7552287" y="3548763"/>
            <a:ext cx="897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Chargement</a:t>
            </a:r>
          </a:p>
        </p:txBody>
      </p:sp>
      <p:pic>
        <p:nvPicPr>
          <p:cNvPr id="2057" name="Image 2056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B90F8A6D-9AFB-487F-9C6C-EF3B3A8502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84" y="4037103"/>
            <a:ext cx="4766141" cy="27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D4FF251-3B66-436F-BCD4-43B83572C2B0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III/ Difficultés – axes d’</a:t>
            </a:r>
            <a:r>
              <a:rPr lang="fr-FR" sz="4000" b="1" i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amelioration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0C61026-A8E0-42DD-A6D5-DCF5E13F5066}"/>
              </a:ext>
            </a:extLst>
          </p:cNvPr>
          <p:cNvSpPr/>
          <p:nvPr/>
        </p:nvSpPr>
        <p:spPr>
          <a:xfrm>
            <a:off x="1132363" y="1243741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DA127A3-D6E4-4B4F-BB49-8A31B33076EE}"/>
              </a:ext>
            </a:extLst>
          </p:cNvPr>
          <p:cNvSpPr txBox="1"/>
          <p:nvPr/>
        </p:nvSpPr>
        <p:spPr>
          <a:xfrm>
            <a:off x="1519237" y="112553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Difficultés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203FE6D-EA13-46B5-83BE-301F0E53846D}"/>
              </a:ext>
            </a:extLst>
          </p:cNvPr>
          <p:cNvSpPr/>
          <p:nvPr/>
        </p:nvSpPr>
        <p:spPr>
          <a:xfrm>
            <a:off x="1519237" y="163698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BEB3EB6-CA13-4F24-82CD-A8A0FB18C286}"/>
              </a:ext>
            </a:extLst>
          </p:cNvPr>
          <p:cNvSpPr txBox="1"/>
          <p:nvPr/>
        </p:nvSpPr>
        <p:spPr>
          <a:xfrm>
            <a:off x="1739206" y="1551235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un livrable devant être modifiable par d’autres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CC4D709-5669-4109-8FF2-000C60FE6934}"/>
              </a:ext>
            </a:extLst>
          </p:cNvPr>
          <p:cNvSpPr/>
          <p:nvPr/>
        </p:nvSpPr>
        <p:spPr>
          <a:xfrm>
            <a:off x="1519237" y="244627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4A372E2-05FC-4E34-959C-57169F9A1B9D}"/>
              </a:ext>
            </a:extLst>
          </p:cNvPr>
          <p:cNvSpPr/>
          <p:nvPr/>
        </p:nvSpPr>
        <p:spPr>
          <a:xfrm>
            <a:off x="1132363" y="377385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2CF4C0-B91E-4EED-B216-0CA8FF35078B}"/>
              </a:ext>
            </a:extLst>
          </p:cNvPr>
          <p:cNvSpPr txBox="1"/>
          <p:nvPr/>
        </p:nvSpPr>
        <p:spPr>
          <a:xfrm>
            <a:off x="1519237" y="3655655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Axes d’amélioration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0AEFF36-6E9E-4A54-930E-EBF2AAE35A08}"/>
              </a:ext>
            </a:extLst>
          </p:cNvPr>
          <p:cNvSpPr/>
          <p:nvPr/>
        </p:nvSpPr>
        <p:spPr>
          <a:xfrm>
            <a:off x="1519237" y="444265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ADC775-5FE5-4F17-8AEF-C258DD3EB9AE}"/>
              </a:ext>
            </a:extLst>
          </p:cNvPr>
          <p:cNvSpPr/>
          <p:nvPr/>
        </p:nvSpPr>
        <p:spPr>
          <a:xfrm>
            <a:off x="1519237" y="4910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268E441-3862-46F1-9A03-681E19FE16C7}"/>
              </a:ext>
            </a:extLst>
          </p:cNvPr>
          <p:cNvSpPr/>
          <p:nvPr/>
        </p:nvSpPr>
        <p:spPr>
          <a:xfrm>
            <a:off x="1519237" y="5423484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ACAC92D-4E68-4EC1-B2A2-7F55280E5E87}"/>
              </a:ext>
            </a:extLst>
          </p:cNvPr>
          <p:cNvSpPr/>
          <p:nvPr/>
        </p:nvSpPr>
        <p:spPr>
          <a:xfrm>
            <a:off x="1506786" y="589392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DD0B815-F94A-40D5-83CD-1A3A6ABFEEC9}"/>
              </a:ext>
            </a:extLst>
          </p:cNvPr>
          <p:cNvSpPr txBox="1"/>
          <p:nvPr/>
        </p:nvSpPr>
        <p:spPr>
          <a:xfrm>
            <a:off x="1726755" y="4350440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Trouver un système pour déclencher les appareils par technologie infrarouge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E4A0385-CA86-4639-802B-F91C44601026}"/>
              </a:ext>
            </a:extLst>
          </p:cNvPr>
          <p:cNvSpPr/>
          <p:nvPr/>
        </p:nvSpPr>
        <p:spPr>
          <a:xfrm>
            <a:off x="1519237" y="203500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FCDAAF-997B-457A-B6BD-1515E112D3B8}"/>
              </a:ext>
            </a:extLst>
          </p:cNvPr>
          <p:cNvSpPr txBox="1"/>
          <p:nvPr/>
        </p:nvSpPr>
        <p:spPr>
          <a:xfrm>
            <a:off x="1739206" y="4817101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Pouvoir changer de périphériques sans devoir tout réinitialiser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B4356BC-BC14-4064-AAC3-4029D29F5868}"/>
              </a:ext>
            </a:extLst>
          </p:cNvPr>
          <p:cNvSpPr txBox="1"/>
          <p:nvPr/>
        </p:nvSpPr>
        <p:spPr>
          <a:xfrm>
            <a:off x="1739206" y="1957388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Nouveaux composants non communs (ESP32 et optocoupleurs)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BF8AC4A-C8B3-4568-8A1D-BB0C4018CDDA}"/>
              </a:ext>
            </a:extLst>
          </p:cNvPr>
          <p:cNvSpPr txBox="1"/>
          <p:nvPr/>
        </p:nvSpPr>
        <p:spPr>
          <a:xfrm>
            <a:off x="1757361" y="2353944"/>
            <a:ext cx="717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et répartition des tâches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403D48F-3607-4065-9ED1-A3F8B0C2835C}"/>
              </a:ext>
            </a:extLst>
          </p:cNvPr>
          <p:cNvSpPr txBox="1"/>
          <p:nvPr/>
        </p:nvSpPr>
        <p:spPr>
          <a:xfrm>
            <a:off x="1734901" y="5328105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Rendre plus sécurisable l’application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324CACA-4517-4F5E-99E0-09C662EF82FE}"/>
              </a:ext>
            </a:extLst>
          </p:cNvPr>
          <p:cNvSpPr txBox="1"/>
          <p:nvPr/>
        </p:nvSpPr>
        <p:spPr>
          <a:xfrm>
            <a:off x="1734901" y="5794766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Améliorer la communication BLE : Téléphone</a:t>
            </a:r>
            <a:r>
              <a:rPr lang="fr-FR" sz="1200" dirty="0"/>
              <a:t>&lt;</a:t>
            </a:r>
            <a:r>
              <a:rPr lang="fr-FR" dirty="0"/>
              <a:t>---</a:t>
            </a:r>
            <a:r>
              <a:rPr lang="fr-FR" sz="1200" dirty="0"/>
              <a:t>&gt;</a:t>
            </a:r>
            <a:r>
              <a:rPr lang="fr-FR" dirty="0"/>
              <a:t>client</a:t>
            </a:r>
            <a:r>
              <a:rPr lang="fr-FR" sz="1200" dirty="0">
                <a:sym typeface="Wingdings" panose="05000000000000000000" pitchFamily="2" charset="2"/>
              </a:rPr>
              <a:t>&lt;</a:t>
            </a:r>
            <a:r>
              <a:rPr lang="fr-FR" dirty="0">
                <a:sym typeface="Wingdings" panose="05000000000000000000" pitchFamily="2" charset="2"/>
              </a:rPr>
              <a:t>---</a:t>
            </a:r>
            <a:r>
              <a:rPr lang="fr-FR" sz="1200" dirty="0">
                <a:sym typeface="Wingdings" panose="05000000000000000000" pitchFamily="2" charset="2"/>
              </a:rPr>
              <a:t>&gt;</a:t>
            </a:r>
            <a:r>
              <a:rPr lang="fr-FR" dirty="0"/>
              <a:t>server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88526A1E-5BC2-4223-8AA5-3724C617A879}"/>
              </a:ext>
            </a:extLst>
          </p:cNvPr>
          <p:cNvSpPr/>
          <p:nvPr/>
        </p:nvSpPr>
        <p:spPr>
          <a:xfrm>
            <a:off x="1506786" y="6368922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5F49DD51-AF3F-410A-B707-03EA0C8219EB}"/>
              </a:ext>
            </a:extLst>
          </p:cNvPr>
          <p:cNvSpPr txBox="1"/>
          <p:nvPr/>
        </p:nvSpPr>
        <p:spPr>
          <a:xfrm>
            <a:off x="1734901" y="6269762"/>
            <a:ext cx="705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Finaliser le focus </a:t>
            </a:r>
            <a:r>
              <a:rPr lang="fr-FR" dirty="0" err="1"/>
              <a:t>stacking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831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68E291CC-20FB-42FD-94F7-043C41D61E41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873B4CF-790F-4F78-B43C-68F2002A2017}"/>
              </a:ext>
            </a:extLst>
          </p:cNvPr>
          <p:cNvSpPr/>
          <p:nvPr/>
        </p:nvSpPr>
        <p:spPr>
          <a:xfrm>
            <a:off x="1120974" y="2251515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1FE62C0-F157-4F68-820A-D62235798582}"/>
              </a:ext>
            </a:extLst>
          </p:cNvPr>
          <p:cNvSpPr txBox="1"/>
          <p:nvPr/>
        </p:nvSpPr>
        <p:spPr>
          <a:xfrm>
            <a:off x="1340943" y="2165762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réussie de l’ESP32 (</a:t>
            </a:r>
            <a:r>
              <a:rPr lang="fr-FR" dirty="0" err="1"/>
              <a:t>multi-serveurs</a:t>
            </a:r>
            <a:r>
              <a:rPr lang="fr-FR" dirty="0"/>
              <a:t>)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F65C392-6A5F-4BA6-9AD4-41A59879BA6B}"/>
              </a:ext>
            </a:extLst>
          </p:cNvPr>
          <p:cNvSpPr/>
          <p:nvPr/>
        </p:nvSpPr>
        <p:spPr>
          <a:xfrm>
            <a:off x="1131193" y="434423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9FD563-3FAD-473E-86ED-3D7200F089E3}"/>
              </a:ext>
            </a:extLst>
          </p:cNvPr>
          <p:cNvSpPr txBox="1"/>
          <p:nvPr/>
        </p:nvSpPr>
        <p:spPr>
          <a:xfrm>
            <a:off x="1351162" y="4258484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plus intuitif pour l’utilisateur grâce aux feedbacks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E5D4511-53AA-4371-8863-C0FF158A0EF5}"/>
              </a:ext>
            </a:extLst>
          </p:cNvPr>
          <p:cNvSpPr/>
          <p:nvPr/>
        </p:nvSpPr>
        <p:spPr>
          <a:xfrm>
            <a:off x="1120974" y="2884411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17CBAD1-BC39-4BE4-B6E2-0F5BB77BBE24}"/>
              </a:ext>
            </a:extLst>
          </p:cNvPr>
          <p:cNvSpPr txBox="1"/>
          <p:nvPr/>
        </p:nvSpPr>
        <p:spPr>
          <a:xfrm>
            <a:off x="1340942" y="2798658"/>
            <a:ext cx="85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atteints au niveau du PCB (fabrications outputs pour la Chine) 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C72FA62-FAA8-489F-A59F-DF5876E10798}"/>
              </a:ext>
            </a:extLst>
          </p:cNvPr>
          <p:cNvSpPr/>
          <p:nvPr/>
        </p:nvSpPr>
        <p:spPr>
          <a:xfrm>
            <a:off x="1131193" y="506711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8647D14-B1F1-4449-90CE-9399220D3C08}"/>
              </a:ext>
            </a:extLst>
          </p:cNvPr>
          <p:cNvSpPr txBox="1"/>
          <p:nvPr/>
        </p:nvSpPr>
        <p:spPr>
          <a:xfrm>
            <a:off x="1351162" y="4981357"/>
            <a:ext cx="833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Objectifs dépassés avec la mise en place d’options comme le focus </a:t>
            </a:r>
            <a:r>
              <a:rPr lang="fr-FR" dirty="0" err="1"/>
              <a:t>stacking</a:t>
            </a:r>
            <a:r>
              <a:rPr lang="fr-FR" dirty="0"/>
              <a:t>, la pause, le choix des périphériques etc…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E4780E4-D4E8-4053-BE88-7D6212BEBFD6}"/>
              </a:ext>
            </a:extLst>
          </p:cNvPr>
          <p:cNvSpPr/>
          <p:nvPr/>
        </p:nvSpPr>
        <p:spPr>
          <a:xfrm>
            <a:off x="1101725" y="3568433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376B80C-3BBB-41C5-B76D-9E6749D052A5}"/>
              </a:ext>
            </a:extLst>
          </p:cNvPr>
          <p:cNvSpPr txBox="1"/>
          <p:nvPr/>
        </p:nvSpPr>
        <p:spPr>
          <a:xfrm>
            <a:off x="1321694" y="3482680"/>
            <a:ext cx="83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fonctionnelle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C1BDE2-9F92-4FF5-9BFE-7472EBFA6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21793"/>
          <a:stretch/>
        </p:blipFill>
        <p:spPr>
          <a:xfrm>
            <a:off x="8815132" y="1496029"/>
            <a:ext cx="2810129" cy="2391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93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 depart</a:t>
            </a:r>
            <a:endParaRPr lang="fr-FR" sz="4000" b="1" i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6882178" y="2799006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7262446" y="2731437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Communication Bluetooth et radio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7262446" y="1875421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Objectif : reconstruction 3D</a:t>
            </a:r>
          </a:p>
          <a:p>
            <a:r>
              <a:rPr lang="fr-FR" dirty="0"/>
              <a:t>Prise de photo en continu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6882178" y="1964837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6877643" y="3632809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7262446" y="3572566"/>
            <a:ext cx="4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Trame unique pour rotation durant un tour pour un nombre de photo défini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6877642" y="44666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7262446" y="4466612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application tierce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99D9A26B-B0A9-462C-AE95-F6368AA5F930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3" y="1609902"/>
            <a:ext cx="5732145" cy="42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382282DE-D970-4ECE-86BB-58E54F5A2664}"/>
              </a:ext>
            </a:extLst>
          </p:cNvPr>
          <p:cNvSpPr/>
          <p:nvPr/>
        </p:nvSpPr>
        <p:spPr>
          <a:xfrm>
            <a:off x="6873336" y="530701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4E65366-3573-4B87-950B-D240961F126F}"/>
              </a:ext>
            </a:extLst>
          </p:cNvPr>
          <p:cNvSpPr txBox="1"/>
          <p:nvPr/>
        </p:nvSpPr>
        <p:spPr>
          <a:xfrm>
            <a:off x="7262446" y="5258356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03033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782FB52-ECA0-4180-B36A-FA6C43CE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61395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FIXES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D9A11962-64EE-4C6F-A855-5B4B8C4DCA15}"/>
              </a:ext>
            </a:extLst>
          </p:cNvPr>
          <p:cNvSpPr/>
          <p:nvPr/>
        </p:nvSpPr>
        <p:spPr>
          <a:xfrm>
            <a:off x="1112871" y="218598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B3F541-C6BF-420C-BF42-BC9A310E9969}"/>
              </a:ext>
            </a:extLst>
          </p:cNvPr>
          <p:cNvSpPr txBox="1"/>
          <p:nvPr/>
        </p:nvSpPr>
        <p:spPr>
          <a:xfrm>
            <a:off x="1557287" y="2122990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de PCB sérialisables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B8058D3E-F3DB-4D05-9079-B1001F370278}"/>
              </a:ext>
            </a:extLst>
          </p:cNvPr>
          <p:cNvSpPr txBox="1"/>
          <p:nvPr/>
        </p:nvSpPr>
        <p:spPr>
          <a:xfrm>
            <a:off x="1557287" y="1516063"/>
            <a:ext cx="400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Optimisation de la partie hardware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332C943-2F09-4C72-A8A2-D385739C08B6}"/>
              </a:ext>
            </a:extLst>
          </p:cNvPr>
          <p:cNvSpPr/>
          <p:nvPr/>
        </p:nvSpPr>
        <p:spPr>
          <a:xfrm>
            <a:off x="1101726" y="15623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81BA4785-C0C9-4679-BE41-903536FD22B4}"/>
              </a:ext>
            </a:extLst>
          </p:cNvPr>
          <p:cNvSpPr/>
          <p:nvPr/>
        </p:nvSpPr>
        <p:spPr>
          <a:xfrm>
            <a:off x="1101725" y="2805260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49ADDA28-CC90-43DD-9089-761C91F0069D}"/>
              </a:ext>
            </a:extLst>
          </p:cNvPr>
          <p:cNvSpPr txBox="1"/>
          <p:nvPr/>
        </p:nvSpPr>
        <p:spPr>
          <a:xfrm>
            <a:off x="1557286" y="2729917"/>
            <a:ext cx="59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Développement d’une application permettant la communication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96DC0B16-2EDD-4F8D-8AFB-77AB6317AF64}"/>
              </a:ext>
            </a:extLst>
          </p:cNvPr>
          <p:cNvSpPr/>
          <p:nvPr/>
        </p:nvSpPr>
        <p:spPr>
          <a:xfrm>
            <a:off x="1112871" y="3424532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9C44681-6F67-44F2-B247-8674CD845853}"/>
              </a:ext>
            </a:extLst>
          </p:cNvPr>
          <p:cNvSpPr txBox="1"/>
          <p:nvPr/>
        </p:nvSpPr>
        <p:spPr>
          <a:xfrm>
            <a:off x="1557285" y="3943771"/>
            <a:ext cx="656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Fournir une documentation suffisante pour réutilisation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510B38B-2F55-4A7D-9A2F-0DB41BDD5292}"/>
              </a:ext>
            </a:extLst>
          </p:cNvPr>
          <p:cNvSpPr txBox="1"/>
          <p:nvPr/>
        </p:nvSpPr>
        <p:spPr>
          <a:xfrm>
            <a:off x="1557285" y="3336844"/>
            <a:ext cx="101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du code Arduino pour intégrer un nouveau mode : rotation selon un nombre de tours ou durée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0CAC394-CA7F-49F2-999E-4485C4CF7F46}"/>
              </a:ext>
            </a:extLst>
          </p:cNvPr>
          <p:cNvSpPr/>
          <p:nvPr/>
        </p:nvSpPr>
        <p:spPr>
          <a:xfrm>
            <a:off x="1130806" y="40438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6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5396142" y="1967010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-145012" y="424885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ESP32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AC46-DDB8-40DC-AC67-F732005EE4B9}"/>
              </a:ext>
            </a:extLst>
          </p:cNvPr>
          <p:cNvSpPr/>
          <p:nvPr/>
        </p:nvSpPr>
        <p:spPr>
          <a:xfrm>
            <a:off x="8966336" y="2694399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590A5A-6DAD-46AA-A722-B9107A71942E}"/>
              </a:ext>
            </a:extLst>
          </p:cNvPr>
          <p:cNvSpPr txBox="1"/>
          <p:nvPr/>
        </p:nvSpPr>
        <p:spPr>
          <a:xfrm>
            <a:off x="9169859" y="2854772"/>
            <a:ext cx="11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69065641-EF7C-4A2D-887D-6F9939497BF6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474247" y="3485843"/>
            <a:ext cx="1" cy="46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99FE509-1EFC-4D2F-9C54-B62909891293}"/>
              </a:ext>
            </a:extLst>
          </p:cNvPr>
          <p:cNvSpPr/>
          <p:nvPr/>
        </p:nvSpPr>
        <p:spPr>
          <a:xfrm>
            <a:off x="8648455" y="4043188"/>
            <a:ext cx="1651587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685DC86-371B-4CCA-BBF6-BD7A7A5A4AB7}"/>
              </a:ext>
            </a:extLst>
          </p:cNvPr>
          <p:cNvSpPr txBox="1"/>
          <p:nvPr/>
        </p:nvSpPr>
        <p:spPr>
          <a:xfrm>
            <a:off x="8470857" y="3954475"/>
            <a:ext cx="2006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Boitier de Commande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0A4F1E-6F02-45C8-B8FD-18C454EA94C9}"/>
              </a:ext>
            </a:extLst>
          </p:cNvPr>
          <p:cNvSpPr txBox="1"/>
          <p:nvPr/>
        </p:nvSpPr>
        <p:spPr>
          <a:xfrm>
            <a:off x="8522742" y="3498599"/>
            <a:ext cx="211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 de  données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79939" y="1916701"/>
            <a:ext cx="5079094" cy="3002962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1111143" y="4130589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1414867" y="406226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Programmable sous IDE Arduino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3038041" y="3639905"/>
            <a:ext cx="76751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1CC1D5F-B638-497E-A095-5721BA5FB7B0}"/>
              </a:ext>
            </a:extLst>
          </p:cNvPr>
          <p:cNvSpPr/>
          <p:nvPr/>
        </p:nvSpPr>
        <p:spPr>
          <a:xfrm>
            <a:off x="1354052" y="5456613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9F8C729-F1D1-4374-A055-12E16DAAC18D}"/>
              </a:ext>
            </a:extLst>
          </p:cNvPr>
          <p:cNvSpPr/>
          <p:nvPr/>
        </p:nvSpPr>
        <p:spPr>
          <a:xfrm>
            <a:off x="1354052" y="6075739"/>
            <a:ext cx="156440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C3B579B6-8FD1-4554-B7C4-259DE85E4C41}"/>
              </a:ext>
            </a:extLst>
          </p:cNvPr>
          <p:cNvSpPr txBox="1"/>
          <p:nvPr/>
        </p:nvSpPr>
        <p:spPr>
          <a:xfrm>
            <a:off x="1602018" y="5381534"/>
            <a:ext cx="359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Bluetooth série entre l’appli et le boitier</a:t>
            </a:r>
          </a:p>
        </p:txBody>
      </p:sp>
      <p:sp>
        <p:nvSpPr>
          <p:cNvPr id="104" name="Flèche : droite 103">
            <a:extLst>
              <a:ext uri="{FF2B5EF4-FFF2-40B4-BE49-F238E27FC236}">
                <a16:creationId xmlns:a16="http://schemas.microsoft.com/office/drawing/2014/main" id="{DB8689B0-ABA1-4B10-9CB7-899CEB9B45E2}"/>
              </a:ext>
            </a:extLst>
          </p:cNvPr>
          <p:cNvSpPr/>
          <p:nvPr/>
        </p:nvSpPr>
        <p:spPr>
          <a:xfrm>
            <a:off x="911844" y="45740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235031" y="4521217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Contient un module Bluetooth intégré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8C229DD7-F901-452C-B3AA-D9F5144A1AC0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 r="7657" b="9783"/>
          <a:stretch/>
        </p:blipFill>
        <p:spPr>
          <a:xfrm>
            <a:off x="2117833" y="2149693"/>
            <a:ext cx="1840416" cy="12990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1A42A49-A619-4AE3-8442-5953A68EE8EC}"/>
              </a:ext>
            </a:extLst>
          </p:cNvPr>
          <p:cNvSpPr/>
          <p:nvPr/>
        </p:nvSpPr>
        <p:spPr>
          <a:xfrm>
            <a:off x="6974537" y="5428879"/>
            <a:ext cx="178738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5C77A186-FDDB-4A15-8274-53F5071149BD}"/>
              </a:ext>
            </a:extLst>
          </p:cNvPr>
          <p:cNvSpPr txBox="1"/>
          <p:nvPr/>
        </p:nvSpPr>
        <p:spPr>
          <a:xfrm>
            <a:off x="6801818" y="5442176"/>
            <a:ext cx="200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table Rotative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2F77171-93E2-4799-9029-28B54D4C3EFB}"/>
              </a:ext>
            </a:extLst>
          </p:cNvPr>
          <p:cNvSpPr txBox="1"/>
          <p:nvPr/>
        </p:nvSpPr>
        <p:spPr>
          <a:xfrm>
            <a:off x="9050516" y="5247408"/>
            <a:ext cx="105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 données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60DB40E1-1E6D-4DCC-B8B2-3A55ABB73EF3}"/>
              </a:ext>
            </a:extLst>
          </p:cNvPr>
          <p:cNvSpPr txBox="1"/>
          <p:nvPr/>
        </p:nvSpPr>
        <p:spPr>
          <a:xfrm>
            <a:off x="1544552" y="5986417"/>
            <a:ext cx="539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connexion BLE entre les différents ESP32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FE7440-46FD-406F-A9A6-49ACB201EBB3}"/>
              </a:ext>
            </a:extLst>
          </p:cNvPr>
          <p:cNvSpPr/>
          <p:nvPr/>
        </p:nvSpPr>
        <p:spPr>
          <a:xfrm>
            <a:off x="10100373" y="5426917"/>
            <a:ext cx="2053525" cy="819028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77E0E82-4F81-4FC8-A521-D2BECFC49E9A}"/>
              </a:ext>
            </a:extLst>
          </p:cNvPr>
          <p:cNvSpPr txBox="1"/>
          <p:nvPr/>
        </p:nvSpPr>
        <p:spPr>
          <a:xfrm>
            <a:off x="9970883" y="5420226"/>
            <a:ext cx="226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ESP32 </a:t>
            </a:r>
          </a:p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 Focus </a:t>
            </a:r>
            <a:r>
              <a:rPr lang="fr-FR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staking</a:t>
            </a:r>
            <a:endParaRPr lang="fr-FR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83C66A5-191B-4376-9621-A45424FFD0A9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474248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0089F0E8-B416-451A-8517-9D4B9CACA6D6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8780644" y="4877805"/>
            <a:ext cx="693604" cy="551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4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COMMUNICATION BLUETOOTH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2D2984-9D2B-44C3-B85C-079730B22633}"/>
              </a:ext>
            </a:extLst>
          </p:cNvPr>
          <p:cNvSpPr txBox="1"/>
          <p:nvPr/>
        </p:nvSpPr>
        <p:spPr>
          <a:xfrm>
            <a:off x="2081028" y="18494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Série : envoi des informations après appairage sur le port série de l’esp32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2B1DFFB-A456-4DE5-AAA8-80E2E95EFA40}"/>
              </a:ext>
            </a:extLst>
          </p:cNvPr>
          <p:cNvSpPr/>
          <p:nvPr/>
        </p:nvSpPr>
        <p:spPr>
          <a:xfrm>
            <a:off x="1804803" y="197133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E4BF2C0-74B5-4154-8C0B-14FCCA47FE33}"/>
              </a:ext>
            </a:extLst>
          </p:cNvPr>
          <p:cNvSpPr/>
          <p:nvPr/>
        </p:nvSpPr>
        <p:spPr>
          <a:xfrm>
            <a:off x="1804803" y="289458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022100-2EE3-4F58-9C5F-5E98C1AACA8C}"/>
              </a:ext>
            </a:extLst>
          </p:cNvPr>
          <p:cNvSpPr txBox="1"/>
          <p:nvPr/>
        </p:nvSpPr>
        <p:spPr>
          <a:xfrm>
            <a:off x="2081028" y="2801117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BLE : Bluetooth Low Energy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D181776C-A16D-4FD3-8DCF-63A64D1CF6F7}"/>
              </a:ext>
            </a:extLst>
          </p:cNvPr>
          <p:cNvSpPr/>
          <p:nvPr/>
        </p:nvSpPr>
        <p:spPr>
          <a:xfrm>
            <a:off x="2227766" y="3372077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2CCAEE4-8350-47E4-8CBF-AB88FA212D74}"/>
              </a:ext>
            </a:extLst>
          </p:cNvPr>
          <p:cNvSpPr txBox="1"/>
          <p:nvPr/>
        </p:nvSpPr>
        <p:spPr>
          <a:xfrm>
            <a:off x="2489016" y="3304870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Nécessité client (maitre) / serveur (esclave)</a:t>
            </a: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C94F4BC2-D211-4226-802B-D2FEE826BF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27493" y="3649811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C669D491-DDEF-4653-9344-66F3FE3880C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295901" y="3649812"/>
            <a:ext cx="404446" cy="96965"/>
          </a:xfrm>
          <a:prstGeom prst="bentConnector3">
            <a:avLst>
              <a:gd name="adj1" fmla="val -21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F4931C57-12CA-4482-8744-8D54D7AC0C00}"/>
              </a:ext>
            </a:extLst>
          </p:cNvPr>
          <p:cNvSpPr txBox="1"/>
          <p:nvPr/>
        </p:nvSpPr>
        <p:spPr>
          <a:xfrm>
            <a:off x="5715185" y="3613583"/>
            <a:ext cx="2936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moteur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00E077A-AFA9-4D56-9502-AC85C317946E}"/>
              </a:ext>
            </a:extLst>
          </p:cNvPr>
          <p:cNvSpPr txBox="1"/>
          <p:nvPr/>
        </p:nvSpPr>
        <p:spPr>
          <a:xfrm>
            <a:off x="2308729" y="3608277"/>
            <a:ext cx="1018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ESP32 boitier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A04303E-E5B6-4876-B2D0-70315A4504CD}"/>
              </a:ext>
            </a:extLst>
          </p:cNvPr>
          <p:cNvSpPr/>
          <p:nvPr/>
        </p:nvSpPr>
        <p:spPr>
          <a:xfrm>
            <a:off x="2227766" y="405041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6" name="Image">
            <a:extLst>
              <a:ext uri="{FF2B5EF4-FFF2-40B4-BE49-F238E27FC236}">
                <a16:creationId xmlns:a16="http://schemas.microsoft.com/office/drawing/2014/main" id="{707FD4BE-D757-4EEF-B7B1-22601B5B03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39" y="2731068"/>
            <a:ext cx="2136166" cy="260061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D2654AEF-2711-4F0C-8575-7200574DA09E}"/>
              </a:ext>
            </a:extLst>
          </p:cNvPr>
          <p:cNvSpPr txBox="1"/>
          <p:nvPr/>
        </p:nvSpPr>
        <p:spPr>
          <a:xfrm>
            <a:off x="2489016" y="3973874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Ecriture/lecture dans les caractéristiques du serveur</a:t>
            </a:r>
          </a:p>
        </p:txBody>
      </p:sp>
      <p:sp>
        <p:nvSpPr>
          <p:cNvPr id="88" name="Flèche : droite 87">
            <a:extLst>
              <a:ext uri="{FF2B5EF4-FFF2-40B4-BE49-F238E27FC236}">
                <a16:creationId xmlns:a16="http://schemas.microsoft.com/office/drawing/2014/main" id="{2E33914B-804A-4DD3-B661-D995148C2FBD}"/>
              </a:ext>
            </a:extLst>
          </p:cNvPr>
          <p:cNvSpPr/>
          <p:nvPr/>
        </p:nvSpPr>
        <p:spPr>
          <a:xfrm>
            <a:off x="2227766" y="4729646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7F3963F-D88B-4F79-90F8-7A0C3E2341CA}"/>
              </a:ext>
            </a:extLst>
          </p:cNvPr>
          <p:cNvSpPr txBox="1"/>
          <p:nvPr/>
        </p:nvSpPr>
        <p:spPr>
          <a:xfrm>
            <a:off x="2489016" y="466267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Utilisé car envoi de peu de données et peu fréquemment</a:t>
            </a:r>
          </a:p>
        </p:txBody>
      </p:sp>
      <p:sp>
        <p:nvSpPr>
          <p:cNvPr id="91" name="Flèche : droite 90">
            <a:extLst>
              <a:ext uri="{FF2B5EF4-FFF2-40B4-BE49-F238E27FC236}">
                <a16:creationId xmlns:a16="http://schemas.microsoft.com/office/drawing/2014/main" id="{7F3DC13F-3978-4E2A-BD9C-1400709F3926}"/>
              </a:ext>
            </a:extLst>
          </p:cNvPr>
          <p:cNvSpPr/>
          <p:nvPr/>
        </p:nvSpPr>
        <p:spPr>
          <a:xfrm>
            <a:off x="2227766" y="541304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A6C235B-59F6-4D04-BB72-3C7EABDFEDC3}"/>
              </a:ext>
            </a:extLst>
          </p:cNvPr>
          <p:cNvSpPr txBox="1"/>
          <p:nvPr/>
        </p:nvSpPr>
        <p:spPr>
          <a:xfrm>
            <a:off x="2493016" y="5360343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le multiserveur : plusieurs esclaves avec différents identifiants unique (UUID) </a:t>
            </a: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93BE76E6-AF4E-4216-899B-F4F9A4A53181}"/>
              </a:ext>
            </a:extLst>
          </p:cNvPr>
          <p:cNvSpPr/>
          <p:nvPr/>
        </p:nvSpPr>
        <p:spPr>
          <a:xfrm>
            <a:off x="1804803" y="635901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03E67BF-4B2B-4F2B-90E4-72B85074F1B4}"/>
              </a:ext>
            </a:extLst>
          </p:cNvPr>
          <p:cNvSpPr txBox="1"/>
          <p:nvPr/>
        </p:nvSpPr>
        <p:spPr>
          <a:xfrm>
            <a:off x="2081028" y="6257138"/>
            <a:ext cx="955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Mélange de deux Bluetooth pour pallier le problème du boitier à la fois maitre et esclave</a:t>
            </a:r>
          </a:p>
        </p:txBody>
      </p:sp>
    </p:spTree>
    <p:extLst>
      <p:ext uri="{BB962C8B-B14F-4D97-AF65-F5344CB8AC3E}">
        <p14:creationId xmlns:p14="http://schemas.microsoft.com/office/powerpoint/2010/main" val="416992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élogramme 89">
            <a:extLst>
              <a:ext uri="{FF2B5EF4-FFF2-40B4-BE49-F238E27FC236}">
                <a16:creationId xmlns:a16="http://schemas.microsoft.com/office/drawing/2014/main" id="{9693927A-DD05-4317-B98E-6D3776DD49C1}"/>
              </a:ext>
            </a:extLst>
          </p:cNvPr>
          <p:cNvSpPr/>
          <p:nvPr/>
        </p:nvSpPr>
        <p:spPr>
          <a:xfrm>
            <a:off x="-162631" y="2792229"/>
            <a:ext cx="7065734" cy="235134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Parallélogramme 91">
            <a:extLst>
              <a:ext uri="{FF2B5EF4-FFF2-40B4-BE49-F238E27FC236}">
                <a16:creationId xmlns:a16="http://schemas.microsoft.com/office/drawing/2014/main" id="{0B395FE6-17D2-4358-A609-7D8551443659}"/>
              </a:ext>
            </a:extLst>
          </p:cNvPr>
          <p:cNvSpPr/>
          <p:nvPr/>
        </p:nvSpPr>
        <p:spPr>
          <a:xfrm>
            <a:off x="11323431" y="1713523"/>
            <a:ext cx="994187" cy="182746"/>
          </a:xfrm>
          <a:prstGeom prst="parallelogram">
            <a:avLst>
              <a:gd name="adj" fmla="val 25000"/>
            </a:avLst>
          </a:prstGeom>
          <a:solidFill>
            <a:schemeClr val="tx2">
              <a:lumMod val="75000"/>
            </a:schemeClr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1CA37CAE-DF9E-4414-9251-0955C2F4C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7" y="-60420"/>
            <a:ext cx="9906000" cy="1117600"/>
          </a:xfrm>
        </p:spPr>
        <p:txBody>
          <a:bodyPr>
            <a:normAutofit/>
          </a:bodyPr>
          <a:lstStyle/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MODIFICATIONS HARDWARE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75FAA4B-0719-4866-AE8A-F862B119FDD6}"/>
              </a:ext>
            </a:extLst>
          </p:cNvPr>
          <p:cNvSpPr/>
          <p:nvPr/>
        </p:nvSpPr>
        <p:spPr>
          <a:xfrm>
            <a:off x="1099237" y="1125538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F11FB-DBE3-40EE-BAFA-6E5BAAF46D60}"/>
              </a:ext>
            </a:extLst>
          </p:cNvPr>
          <p:cNvSpPr txBox="1"/>
          <p:nvPr/>
        </p:nvSpPr>
        <p:spPr>
          <a:xfrm>
            <a:off x="1548180" y="1010682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OPTOCOUPLEURS</a:t>
            </a:r>
          </a:p>
        </p:txBody>
      </p:sp>
      <p:sp>
        <p:nvSpPr>
          <p:cNvPr id="83" name="Parallélogramme 82">
            <a:extLst>
              <a:ext uri="{FF2B5EF4-FFF2-40B4-BE49-F238E27FC236}">
                <a16:creationId xmlns:a16="http://schemas.microsoft.com/office/drawing/2014/main" id="{82D40D66-3FCD-404F-ACBB-22A6ADBD800E}"/>
              </a:ext>
            </a:extLst>
          </p:cNvPr>
          <p:cNvSpPr/>
          <p:nvPr/>
        </p:nvSpPr>
        <p:spPr>
          <a:xfrm>
            <a:off x="6438830" y="1635125"/>
            <a:ext cx="5079094" cy="2503065"/>
          </a:xfrm>
          <a:prstGeom prst="parallelogram">
            <a:avLst/>
          </a:prstGeom>
          <a:solidFill>
            <a:srgbClr val="859CB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C3C5EA5A-8FFC-4000-9D01-E1075E538E0F}"/>
              </a:ext>
            </a:extLst>
          </p:cNvPr>
          <p:cNvSpPr/>
          <p:nvPr/>
        </p:nvSpPr>
        <p:spPr>
          <a:xfrm>
            <a:off x="6903103" y="370409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A046F2E-B587-4915-996E-C59C227BA8DB}"/>
              </a:ext>
            </a:extLst>
          </p:cNvPr>
          <p:cNvSpPr txBox="1"/>
          <p:nvPr/>
        </p:nvSpPr>
        <p:spPr>
          <a:xfrm>
            <a:off x="7206827" y="3635769"/>
            <a:ext cx="37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Fonctionne comme un interrupteur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783187-1734-4615-BCCD-0C83D64C69E2}"/>
              </a:ext>
            </a:extLst>
          </p:cNvPr>
          <p:cNvSpPr txBox="1"/>
          <p:nvPr/>
        </p:nvSpPr>
        <p:spPr>
          <a:xfrm>
            <a:off x="7957060" y="3244333"/>
            <a:ext cx="1724758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Optocoupleur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7BA8525-EACF-4A83-822F-3B5055523628}"/>
              </a:ext>
            </a:extLst>
          </p:cNvPr>
          <p:cNvSpPr txBox="1"/>
          <p:nvPr/>
        </p:nvSpPr>
        <p:spPr>
          <a:xfrm>
            <a:off x="1490663" y="6056591"/>
            <a:ext cx="656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Transmission de courant grâce à une photodiode : isolement électrique en interne =&gt; sécurité pour l’appareil photo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D1C9B5-C1DA-4E8B-B9B5-7428DDDE4105}"/>
              </a:ext>
            </a:extLst>
          </p:cNvPr>
          <p:cNvSpPr txBox="1"/>
          <p:nvPr/>
        </p:nvSpPr>
        <p:spPr>
          <a:xfrm>
            <a:off x="925512" y="1767964"/>
            <a:ext cx="551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Remplacement des relais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A29ECC1-46B1-49C8-9419-BED940ABB242}"/>
              </a:ext>
            </a:extLst>
          </p:cNvPr>
          <p:cNvSpPr/>
          <p:nvPr/>
        </p:nvSpPr>
        <p:spPr>
          <a:xfrm>
            <a:off x="9706247" y="2956138"/>
            <a:ext cx="1107831" cy="782515"/>
          </a:xfrm>
          <a:prstGeom prst="rect">
            <a:avLst/>
          </a:prstGeom>
          <a:solidFill>
            <a:srgbClr val="859CB0"/>
          </a:solidFill>
          <a:ln>
            <a:solidFill>
              <a:srgbClr val="859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D2DBF65-03D9-4C55-94B1-14168BB06A5A}"/>
              </a:ext>
            </a:extLst>
          </p:cNvPr>
          <p:cNvSpPr/>
          <p:nvPr/>
        </p:nvSpPr>
        <p:spPr>
          <a:xfrm>
            <a:off x="1139098" y="3497440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8507CBD-F16D-40E2-9FBA-4557ADED964D}"/>
              </a:ext>
            </a:extLst>
          </p:cNvPr>
          <p:cNvSpPr txBox="1"/>
          <p:nvPr/>
        </p:nvSpPr>
        <p:spPr>
          <a:xfrm>
            <a:off x="1451027" y="3390842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Relais : encombrants et bruyants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5722D22-DC0E-4AD0-B069-5CDBC11790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029" y="1793632"/>
            <a:ext cx="1331790" cy="1331790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3193C450-450D-4178-B049-93EEA7006BC7}"/>
              </a:ext>
            </a:extLst>
          </p:cNvPr>
          <p:cNvSpPr/>
          <p:nvPr/>
        </p:nvSpPr>
        <p:spPr>
          <a:xfrm>
            <a:off x="1146223" y="557267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A2EF62F-8BFB-42B2-B96B-25E3340EAAB4}"/>
              </a:ext>
            </a:extLst>
          </p:cNvPr>
          <p:cNvSpPr txBox="1"/>
          <p:nvPr/>
        </p:nvSpPr>
        <p:spPr>
          <a:xfrm>
            <a:off x="1451024" y="5484545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Transistors considérés mais moins sécurisés pour l’appareil photo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4882B7B-F344-45E3-8F99-B22C7493C25C}"/>
              </a:ext>
            </a:extLst>
          </p:cNvPr>
          <p:cNvSpPr txBox="1"/>
          <p:nvPr/>
        </p:nvSpPr>
        <p:spPr>
          <a:xfrm>
            <a:off x="1451026" y="397482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Actionné grâce à une pin de commande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C84978B-2620-4B96-940A-DA593462F6EF}"/>
              </a:ext>
            </a:extLst>
          </p:cNvPr>
          <p:cNvSpPr/>
          <p:nvPr/>
        </p:nvSpPr>
        <p:spPr>
          <a:xfrm>
            <a:off x="1142206" y="4069848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DDBCB6BA-72BA-4FE9-8095-307722F8CF47}"/>
              </a:ext>
            </a:extLst>
          </p:cNvPr>
          <p:cNvCxnSpPr/>
          <p:nvPr/>
        </p:nvCxnSpPr>
        <p:spPr>
          <a:xfrm>
            <a:off x="1776046" y="4356954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 : en angle 93">
            <a:extLst>
              <a:ext uri="{FF2B5EF4-FFF2-40B4-BE49-F238E27FC236}">
                <a16:creationId xmlns:a16="http://schemas.microsoft.com/office/drawing/2014/main" id="{AC0B2076-B4C5-4557-9B90-81946A0E78D7}"/>
              </a:ext>
            </a:extLst>
          </p:cNvPr>
          <p:cNvCxnSpPr/>
          <p:nvPr/>
        </p:nvCxnSpPr>
        <p:spPr>
          <a:xfrm>
            <a:off x="1776046" y="4878112"/>
            <a:ext cx="386862" cy="215045"/>
          </a:xfrm>
          <a:prstGeom prst="bentConnector3">
            <a:avLst>
              <a:gd name="adj1" fmla="val -45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3AD0A95-436A-4A08-82A4-264911F843C6}"/>
              </a:ext>
            </a:extLst>
          </p:cNvPr>
          <p:cNvSpPr txBox="1"/>
          <p:nvPr/>
        </p:nvSpPr>
        <p:spPr>
          <a:xfrm>
            <a:off x="2220616" y="4390279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1 : interrupteur fermé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D31DD01C-2BE6-4059-B7BE-3AD0AC31AC10}"/>
              </a:ext>
            </a:extLst>
          </p:cNvPr>
          <p:cNvCxnSpPr/>
          <p:nvPr/>
        </p:nvCxnSpPr>
        <p:spPr>
          <a:xfrm>
            <a:off x="4862146" y="4592530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E5137EF2-07AC-46B0-AE8F-D620BEAF8B61}"/>
              </a:ext>
            </a:extLst>
          </p:cNvPr>
          <p:cNvSpPr txBox="1"/>
          <p:nvPr/>
        </p:nvSpPr>
        <p:spPr>
          <a:xfrm>
            <a:off x="5337469" y="4410878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Actionne l’appareil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3352F65C-54CF-4CF5-9525-CAE3EE8CD6DD}"/>
              </a:ext>
            </a:extLst>
          </p:cNvPr>
          <p:cNvSpPr txBox="1"/>
          <p:nvPr/>
        </p:nvSpPr>
        <p:spPr>
          <a:xfrm>
            <a:off x="2220615" y="4928120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Pin à 0 : interrupteur ouvert</a:t>
            </a:r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5F4BD8C8-6CCF-43F9-A95B-A9EC662AB36F}"/>
              </a:ext>
            </a:extLst>
          </p:cNvPr>
          <p:cNvCxnSpPr/>
          <p:nvPr/>
        </p:nvCxnSpPr>
        <p:spPr>
          <a:xfrm>
            <a:off x="4882732" y="5112786"/>
            <a:ext cx="454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11D5A49-004D-465D-B9D5-E7A60E96F438}"/>
              </a:ext>
            </a:extLst>
          </p:cNvPr>
          <p:cNvSpPr txBox="1"/>
          <p:nvPr/>
        </p:nvSpPr>
        <p:spPr>
          <a:xfrm>
            <a:off x="5337468" y="4957703"/>
            <a:ext cx="773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Appareil photo ne peut pas être actionné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DF6830FB-0871-43F1-BF29-03D6A14A206D}"/>
              </a:ext>
            </a:extLst>
          </p:cNvPr>
          <p:cNvSpPr/>
          <p:nvPr/>
        </p:nvSpPr>
        <p:spPr>
          <a:xfrm>
            <a:off x="1141217" y="6145087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3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61CF-B075-489C-9A50-510609BCFB88}"/>
              </a:ext>
            </a:extLst>
          </p:cNvPr>
          <p:cNvSpPr txBox="1"/>
          <p:nvPr/>
        </p:nvSpPr>
        <p:spPr>
          <a:xfrm>
            <a:off x="4999526" y="6063695"/>
            <a:ext cx="37982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des connexions et des courants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53EC4E3-9748-4F4B-ACBD-69155B6FCFED}"/>
              </a:ext>
            </a:extLst>
          </p:cNvPr>
          <p:cNvSpPr txBox="1"/>
          <p:nvPr/>
        </p:nvSpPr>
        <p:spPr>
          <a:xfrm>
            <a:off x="1533765" y="3314700"/>
            <a:ext cx="19130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u="sng" dirty="0"/>
              <a:t>Légende :</a:t>
            </a:r>
          </a:p>
          <a:p>
            <a:r>
              <a:rPr lang="fr-FR" sz="1200" i="1" u="sng" dirty="0"/>
              <a:t>Connexion :</a:t>
            </a:r>
          </a:p>
          <a:p>
            <a:r>
              <a:rPr lang="fr-FR" sz="1200" dirty="0"/>
              <a:t>         NRF</a:t>
            </a:r>
          </a:p>
          <a:p>
            <a:r>
              <a:rPr lang="fr-FR" sz="1200" i="1" u="sng" dirty="0"/>
              <a:t>Alimentation :</a:t>
            </a:r>
          </a:p>
          <a:p>
            <a:r>
              <a:rPr lang="fr-FR" sz="1200" dirty="0"/>
              <a:t>         3V3</a:t>
            </a:r>
          </a:p>
          <a:p>
            <a:r>
              <a:rPr lang="fr-FR" sz="1200" dirty="0"/>
              <a:t>         5V</a:t>
            </a:r>
          </a:p>
          <a:p>
            <a:r>
              <a:rPr lang="fr-FR" sz="1200" dirty="0"/>
              <a:t>         minimum 9V</a:t>
            </a:r>
          </a:p>
          <a:p>
            <a:r>
              <a:rPr lang="fr-FR" sz="1200" dirty="0"/>
              <a:t>         12V ou selon le moteur</a:t>
            </a:r>
          </a:p>
          <a:p>
            <a:r>
              <a:rPr lang="fr-FR" sz="1200" dirty="0"/>
              <a:t>         Sortie abaisseur tension 5V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9EF056-163F-4752-8AF3-D07334DBD71B}"/>
              </a:ext>
            </a:extLst>
          </p:cNvPr>
          <p:cNvSpPr/>
          <p:nvPr/>
        </p:nvSpPr>
        <p:spPr>
          <a:xfrm>
            <a:off x="1723293" y="4218473"/>
            <a:ext cx="162778" cy="1029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ECFD22-09BF-48C3-A154-EBE1455EC53A}"/>
              </a:ext>
            </a:extLst>
          </p:cNvPr>
          <p:cNvSpPr/>
          <p:nvPr/>
        </p:nvSpPr>
        <p:spPr>
          <a:xfrm>
            <a:off x="1723293" y="4401667"/>
            <a:ext cx="162778" cy="10294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1AE24D-7230-415F-B840-2A430750C113}"/>
              </a:ext>
            </a:extLst>
          </p:cNvPr>
          <p:cNvSpPr/>
          <p:nvPr/>
        </p:nvSpPr>
        <p:spPr>
          <a:xfrm>
            <a:off x="1725060" y="4596411"/>
            <a:ext cx="162778" cy="1029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3C8E093-3634-4024-B534-AC52370F6705}"/>
              </a:ext>
            </a:extLst>
          </p:cNvPr>
          <p:cNvSpPr/>
          <p:nvPr/>
        </p:nvSpPr>
        <p:spPr>
          <a:xfrm>
            <a:off x="1726222" y="4769500"/>
            <a:ext cx="162778" cy="1029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9CCFDC85-C22F-41D3-B8E7-ED7D91E9CD8C}"/>
              </a:ext>
            </a:extLst>
          </p:cNvPr>
          <p:cNvSpPr/>
          <p:nvPr/>
        </p:nvSpPr>
        <p:spPr>
          <a:xfrm>
            <a:off x="1742214" y="3858974"/>
            <a:ext cx="178892" cy="120264"/>
          </a:xfrm>
          <a:prstGeom prst="rightArrow">
            <a:avLst/>
          </a:prstGeom>
          <a:solidFill>
            <a:srgbClr val="3F48CC"/>
          </a:solidFill>
          <a:ln>
            <a:solidFill>
              <a:srgbClr val="3F4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9731E1CF-0DA7-4940-A7F7-56037B9B6A96}"/>
              </a:ext>
            </a:extLst>
          </p:cNvPr>
          <p:cNvCxnSpPr/>
          <p:nvPr/>
        </p:nvCxnSpPr>
        <p:spPr>
          <a:xfrm flipV="1">
            <a:off x="1710602" y="5137114"/>
            <a:ext cx="197813" cy="111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7D988FC-60A7-428B-8D77-12827536A99D}"/>
              </a:ext>
            </a:extLst>
          </p:cNvPr>
          <p:cNvSpPr txBox="1"/>
          <p:nvPr/>
        </p:nvSpPr>
        <p:spPr>
          <a:xfrm>
            <a:off x="7938902" y="5506790"/>
            <a:ext cx="11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279DA3F0-D423-41F7-AEF2-EFACCB4D0806}"/>
              </a:ext>
            </a:extLst>
          </p:cNvPr>
          <p:cNvSpPr txBox="1"/>
          <p:nvPr/>
        </p:nvSpPr>
        <p:spPr>
          <a:xfrm>
            <a:off x="3813558" y="5500871"/>
            <a:ext cx="234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Boitier de commande</a:t>
            </a:r>
          </a:p>
        </p:txBody>
      </p:sp>
      <p:pic>
        <p:nvPicPr>
          <p:cNvPr id="3" name="Image 2" descr="Une image contenant ciel, intérieur, mur&#10;&#10;Description générée automatiquement">
            <a:extLst>
              <a:ext uri="{FF2B5EF4-FFF2-40B4-BE49-F238E27FC236}">
                <a16:creationId xmlns:a16="http://schemas.microsoft.com/office/drawing/2014/main" id="{A89FC463-4A3B-40A5-B267-7ED50DEBC1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/>
          <a:stretch/>
        </p:blipFill>
        <p:spPr>
          <a:xfrm>
            <a:off x="1387475" y="1222307"/>
            <a:ext cx="9906000" cy="409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FB9E95C4-1C33-44F0-8C0C-B9CF84CD922A}"/>
              </a:ext>
            </a:extLst>
          </p:cNvPr>
          <p:cNvSpPr txBox="1">
            <a:spLocks/>
          </p:cNvSpPr>
          <p:nvPr/>
        </p:nvSpPr>
        <p:spPr>
          <a:xfrm>
            <a:off x="1519237" y="-144548"/>
            <a:ext cx="99060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b="1" i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 Modification hardware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2176BE1-EAB5-4592-9964-F1D9C1EEA72A}"/>
              </a:ext>
            </a:extLst>
          </p:cNvPr>
          <p:cNvSpPr/>
          <p:nvPr/>
        </p:nvSpPr>
        <p:spPr>
          <a:xfrm>
            <a:off x="1092705" y="894704"/>
            <a:ext cx="270225" cy="2603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1D21252-86BF-4972-AFC9-A56BAB25C1AF}"/>
              </a:ext>
            </a:extLst>
          </p:cNvPr>
          <p:cNvSpPr txBox="1"/>
          <p:nvPr/>
        </p:nvSpPr>
        <p:spPr>
          <a:xfrm>
            <a:off x="1558374" y="794048"/>
            <a:ext cx="362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u="sng" dirty="0"/>
              <a:t>REALISATION DES PCB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643AE6D-449C-4D33-8D2D-1F139741929C}"/>
              </a:ext>
            </a:extLst>
          </p:cNvPr>
          <p:cNvSpPr/>
          <p:nvPr/>
        </p:nvSpPr>
        <p:spPr>
          <a:xfrm>
            <a:off x="1634455" y="1470976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2281A6A-0161-4AFB-82EA-050036BA0BA2}"/>
              </a:ext>
            </a:extLst>
          </p:cNvPr>
          <p:cNvSpPr txBox="1"/>
          <p:nvPr/>
        </p:nvSpPr>
        <p:spPr>
          <a:xfrm>
            <a:off x="1951772" y="1397768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des PCB et schémas hardwares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61FE4CF-422A-46D9-B81A-6896EEB9E92B}"/>
              </a:ext>
            </a:extLst>
          </p:cNvPr>
          <p:cNvSpPr/>
          <p:nvPr/>
        </p:nvSpPr>
        <p:spPr>
          <a:xfrm>
            <a:off x="1634455" y="2293539"/>
            <a:ext cx="190501" cy="1930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2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FB91126-BC96-4B73-8682-61A41431BBFB}"/>
              </a:ext>
            </a:extLst>
          </p:cNvPr>
          <p:cNvSpPr txBox="1"/>
          <p:nvPr/>
        </p:nvSpPr>
        <p:spPr>
          <a:xfrm>
            <a:off x="1951771" y="2205405"/>
            <a:ext cx="87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en Chine : PCB pour plus longue durée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018E8666-F29F-4BFC-B70D-ABD1F2822E4F}"/>
              </a:ext>
            </a:extLst>
          </p:cNvPr>
          <p:cNvSpPr/>
          <p:nvPr/>
        </p:nvSpPr>
        <p:spPr>
          <a:xfrm>
            <a:off x="6349031" y="1462181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5E599C6C-E9BD-4FCD-B0C6-BF75F5A7DB27}"/>
              </a:ext>
            </a:extLst>
          </p:cNvPr>
          <p:cNvSpPr/>
          <p:nvPr/>
        </p:nvSpPr>
        <p:spPr>
          <a:xfrm>
            <a:off x="6349031" y="1858963"/>
            <a:ext cx="246412" cy="2405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E16F4A-4B4C-484F-99E2-4989E8C86A06}"/>
              </a:ext>
            </a:extLst>
          </p:cNvPr>
          <p:cNvSpPr txBox="1"/>
          <p:nvPr/>
        </p:nvSpPr>
        <p:spPr>
          <a:xfrm>
            <a:off x="6698384" y="1370518"/>
            <a:ext cx="402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DAB9CD-17E6-4995-B963-92C0723DED47}"/>
              </a:ext>
            </a:extLst>
          </p:cNvPr>
          <p:cNvSpPr txBox="1"/>
          <p:nvPr/>
        </p:nvSpPr>
        <p:spPr>
          <a:xfrm>
            <a:off x="6698384" y="1767984"/>
            <a:ext cx="36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schématiques et routage</a:t>
            </a:r>
          </a:p>
        </p:txBody>
      </p:sp>
      <p:pic>
        <p:nvPicPr>
          <p:cNvPr id="9" name="Image 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7CD98E9-5193-42CF-8B09-73F0B186C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5016" r="19984" b="18166"/>
          <a:stretch/>
        </p:blipFill>
        <p:spPr>
          <a:xfrm rot="5400000">
            <a:off x="7741034" y="2965780"/>
            <a:ext cx="3628394" cy="2379201"/>
          </a:xfrm>
          <a:prstGeom prst="rect">
            <a:avLst/>
          </a:prstGeom>
        </p:spPr>
      </p:pic>
      <p:pic>
        <p:nvPicPr>
          <p:cNvPr id="53" name="Image 5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B463DDA-14E4-42F6-B4E6-344652EC8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13399"/>
          <a:stretch/>
        </p:blipFill>
        <p:spPr>
          <a:xfrm rot="10800000">
            <a:off x="1671898" y="2773219"/>
            <a:ext cx="5246565" cy="3196357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193B9EBF-7F24-4ABE-9422-1DE69B978DD4}"/>
              </a:ext>
            </a:extLst>
          </p:cNvPr>
          <p:cNvSpPr txBox="1"/>
          <p:nvPr/>
        </p:nvSpPr>
        <p:spPr>
          <a:xfrm>
            <a:off x="3180983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Boitier de commande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D74682E-CE58-4637-91BF-21E33E77EEBD}"/>
              </a:ext>
            </a:extLst>
          </p:cNvPr>
          <p:cNvSpPr txBox="1"/>
          <p:nvPr/>
        </p:nvSpPr>
        <p:spPr>
          <a:xfrm>
            <a:off x="8900745" y="6063952"/>
            <a:ext cx="329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PCB Moteur</a:t>
            </a:r>
          </a:p>
        </p:txBody>
      </p:sp>
    </p:spTree>
    <p:extLst>
      <p:ext uri="{BB962C8B-B14F-4D97-AF65-F5344CB8AC3E}">
        <p14:creationId xmlns:p14="http://schemas.microsoft.com/office/powerpoint/2010/main" val="242857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2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3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4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ppt/theme/themeOverride5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1604</Words>
  <Application>Microsoft Office PowerPoint</Application>
  <PresentationFormat>Grand écran</PresentationFormat>
  <Paragraphs>289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Circuit</vt:lpstr>
      <vt:lpstr>Amélioration d’une table rotative</vt:lpstr>
      <vt:lpstr>Sommaire</vt:lpstr>
      <vt:lpstr>Table de depart</vt:lpstr>
      <vt:lpstr>OBJECTIFS FIXES</vt:lpstr>
      <vt:lpstr>I/ Modifications hardware</vt:lpstr>
      <vt:lpstr>I/ Modifications hardware</vt:lpstr>
      <vt:lpstr>I/ MODIFICATIONS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Amélioration d’une table rotative</dc:title>
  <dc:creator>Alexia Verpoort</dc:creator>
  <cp:lastModifiedBy>Alexia VERPOORT</cp:lastModifiedBy>
  <cp:revision>103</cp:revision>
  <dcterms:created xsi:type="dcterms:W3CDTF">2018-12-17T10:19:05Z</dcterms:created>
  <dcterms:modified xsi:type="dcterms:W3CDTF">2019-04-26T09:02:02Z</dcterms:modified>
</cp:coreProperties>
</file>